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9" r:id="rId3"/>
    <p:sldId id="371" r:id="rId4"/>
    <p:sldId id="323" r:id="rId5"/>
    <p:sldId id="373" r:id="rId6"/>
    <p:sldId id="324" r:id="rId7"/>
    <p:sldId id="301" r:id="rId8"/>
    <p:sldId id="374" r:id="rId9"/>
    <p:sldId id="372" r:id="rId10"/>
    <p:sldId id="302" r:id="rId11"/>
    <p:sldId id="346" r:id="rId12"/>
  </p:sldIdLst>
  <p:sldSz cx="9144000" cy="6858000" type="screen4x3"/>
  <p:notesSz cx="6669088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9">
          <p15:clr>
            <a:srgbClr val="A4A3A4"/>
          </p15:clr>
        </p15:guide>
        <p15:guide id="2" orient="horz" pos="1033">
          <p15:clr>
            <a:srgbClr val="A4A3A4"/>
          </p15:clr>
        </p15:guide>
        <p15:guide id="3" orient="horz" pos="3657">
          <p15:clr>
            <a:srgbClr val="A4A3A4"/>
          </p15:clr>
        </p15:guide>
        <p15:guide id="4" orient="horz" pos="1991">
          <p15:clr>
            <a:srgbClr val="A4A3A4"/>
          </p15:clr>
        </p15:guide>
        <p15:guide id="5" orient="horz" pos="1259">
          <p15:clr>
            <a:srgbClr val="A4A3A4"/>
          </p15:clr>
        </p15:guide>
        <p15:guide id="6" orient="horz" pos="1204">
          <p15:clr>
            <a:srgbClr val="A4A3A4"/>
          </p15:clr>
        </p15:guide>
        <p15:guide id="7" orient="horz" pos="1719">
          <p15:clr>
            <a:srgbClr val="A4A3A4"/>
          </p15:clr>
        </p15:guide>
        <p15:guide id="8" orient="horz" pos="2264">
          <p15:clr>
            <a:srgbClr val="A4A3A4"/>
          </p15:clr>
        </p15:guide>
        <p15:guide id="9" orient="horz" pos="2868">
          <p15:clr>
            <a:srgbClr val="A4A3A4"/>
          </p15:clr>
        </p15:guide>
        <p15:guide id="10" orient="horz" pos="3420">
          <p15:clr>
            <a:srgbClr val="A4A3A4"/>
          </p15:clr>
        </p15:guide>
        <p15:guide id="11" orient="horz" pos="1785">
          <p15:clr>
            <a:srgbClr val="A4A3A4"/>
          </p15:clr>
        </p15:guide>
        <p15:guide id="12" orient="horz" pos="2504">
          <p15:clr>
            <a:srgbClr val="A4A3A4"/>
          </p15:clr>
        </p15:guide>
        <p15:guide id="13" orient="horz" pos="2821">
          <p15:clr>
            <a:srgbClr val="A4A3A4"/>
          </p15:clr>
        </p15:guide>
        <p15:guide id="14" orient="horz" pos="3185">
          <p15:clr>
            <a:srgbClr val="A4A3A4"/>
          </p15:clr>
        </p15:guide>
        <p15:guide id="15" orient="horz" pos="1447">
          <p15:clr>
            <a:srgbClr val="A4A3A4"/>
          </p15:clr>
        </p15:guide>
        <p15:guide id="16" pos="456">
          <p15:clr>
            <a:srgbClr val="A4A3A4"/>
          </p15:clr>
        </p15:guide>
        <p15:guide id="17" pos="3923">
          <p15:clr>
            <a:srgbClr val="A4A3A4"/>
          </p15:clr>
        </p15:guide>
        <p15:guide id="18" pos="5574">
          <p15:clr>
            <a:srgbClr val="A4A3A4"/>
          </p15:clr>
        </p15:guide>
        <p15:guide id="19" pos="4332">
          <p15:clr>
            <a:srgbClr val="A4A3A4"/>
          </p15:clr>
        </p15:guide>
        <p15:guide id="20" pos="2734">
          <p15:clr>
            <a:srgbClr val="A4A3A4"/>
          </p15:clr>
        </p15:guide>
        <p15:guide id="21" pos="299">
          <p15:clr>
            <a:srgbClr val="A4A3A4"/>
          </p15:clr>
        </p15:guide>
        <p15:guide id="22" pos="2744">
          <p15:clr>
            <a:srgbClr val="A4A3A4"/>
          </p15:clr>
        </p15:guide>
        <p15:guide id="23" pos="3372">
          <p15:clr>
            <a:srgbClr val="A4A3A4"/>
          </p15:clr>
        </p15:guide>
        <p15:guide id="24" pos="2434">
          <p15:clr>
            <a:srgbClr val="A4A3A4"/>
          </p15:clr>
        </p15:guide>
        <p15:guide id="25" pos="2649">
          <p15:clr>
            <a:srgbClr val="A4A3A4"/>
          </p15:clr>
        </p15:guide>
        <p15:guide id="26" pos="3095">
          <p15:clr>
            <a:srgbClr val="A4A3A4"/>
          </p15:clr>
        </p15:guide>
        <p15:guide id="27" pos="36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sch, Kerstin (KM)" initials="Ho" lastIdx="1" clrIdx="0"/>
  <p:cmAuthor id="1" name="Vollrath, Carmen (KM)" initials="VC(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EFE"/>
    <a:srgbClr val="73D4D6"/>
    <a:srgbClr val="78DCE3"/>
    <a:srgbClr val="1EAEBD"/>
    <a:srgbClr val="1E90BC"/>
    <a:srgbClr val="86DCAB"/>
    <a:srgbClr val="1EBCC2"/>
    <a:srgbClr val="1E90A7"/>
    <a:srgbClr val="2F6F23"/>
    <a:srgbClr val="3A5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Designformatvorlage 2 - Akz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6374" autoAdjust="0"/>
    <p:restoredTop sz="24789" autoAdjust="0"/>
  </p:normalViewPr>
  <p:slideViewPr>
    <p:cSldViewPr snapToGrid="0" snapToObjects="1">
      <p:cViewPr varScale="1">
        <p:scale>
          <a:sx n="81" d="100"/>
          <a:sy n="81" d="100"/>
        </p:scale>
        <p:origin x="941" y="53"/>
      </p:cViewPr>
      <p:guideLst>
        <p:guide orient="horz" pos="2329"/>
        <p:guide orient="horz" pos="1033"/>
        <p:guide orient="horz" pos="3657"/>
        <p:guide orient="horz" pos="1991"/>
        <p:guide orient="horz" pos="1259"/>
        <p:guide orient="horz" pos="1204"/>
        <p:guide orient="horz" pos="1719"/>
        <p:guide orient="horz" pos="2264"/>
        <p:guide orient="horz" pos="2868"/>
        <p:guide orient="horz" pos="3420"/>
        <p:guide orient="horz" pos="1785"/>
        <p:guide orient="horz" pos="2504"/>
        <p:guide orient="horz" pos="2821"/>
        <p:guide orient="horz" pos="3185"/>
        <p:guide orient="horz" pos="1447"/>
        <p:guide pos="456"/>
        <p:guide pos="3923"/>
        <p:guide pos="5574"/>
        <p:guide pos="4332"/>
        <p:guide pos="2734"/>
        <p:guide pos="299"/>
        <p:guide pos="2744"/>
        <p:guide pos="3372"/>
        <p:guide pos="2434"/>
        <p:guide pos="2649"/>
        <p:guide pos="3095"/>
        <p:guide pos="36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>
        <p:scale>
          <a:sx n="66" d="100"/>
          <a:sy n="66" d="100"/>
        </p:scale>
        <p:origin x="-3178" y="38"/>
      </p:cViewPr>
      <p:guideLst>
        <p:guide orient="horz" pos="310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889250" cy="493713"/>
          </a:xfrm>
          <a:prstGeom prst="rect">
            <a:avLst/>
          </a:prstGeom>
        </p:spPr>
        <p:txBody>
          <a:bodyPr vert="horz" lIns="91395" tIns="45700" rIns="91395" bIns="4570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1" y="5"/>
            <a:ext cx="2889250" cy="493713"/>
          </a:xfrm>
          <a:prstGeom prst="rect">
            <a:avLst/>
          </a:prstGeom>
        </p:spPr>
        <p:txBody>
          <a:bodyPr vert="horz" lIns="91395" tIns="45700" rIns="91395" bIns="45700" rtlCol="0"/>
          <a:lstStyle>
            <a:lvl1pPr algn="r">
              <a:defRPr sz="1200"/>
            </a:lvl1pPr>
          </a:lstStyle>
          <a:p>
            <a:fld id="{01C24D04-FAA8-4B75-BD04-5811943ADE57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889250" cy="493712"/>
          </a:xfrm>
          <a:prstGeom prst="rect">
            <a:avLst/>
          </a:prstGeom>
        </p:spPr>
        <p:txBody>
          <a:bodyPr vert="horz" lIns="91395" tIns="45700" rIns="91395" bIns="4570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1" y="9377363"/>
            <a:ext cx="2889250" cy="493712"/>
          </a:xfrm>
          <a:prstGeom prst="rect">
            <a:avLst/>
          </a:prstGeom>
        </p:spPr>
        <p:txBody>
          <a:bodyPr vert="horz" lIns="91395" tIns="45700" rIns="91395" bIns="45700" rtlCol="0" anchor="b"/>
          <a:lstStyle>
            <a:lvl1pPr algn="r">
              <a:defRPr sz="1200"/>
            </a:lvl1pPr>
          </a:lstStyle>
          <a:p>
            <a:fld id="{6F6B7F61-A489-46A4-973A-81BD83C93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24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889938" cy="493633"/>
          </a:xfrm>
          <a:prstGeom prst="rect">
            <a:avLst/>
          </a:prstGeom>
        </p:spPr>
        <p:txBody>
          <a:bodyPr vert="horz" lIns="90391" tIns="45193" rIns="90391" bIns="4519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6"/>
            <a:ext cx="2889938" cy="493633"/>
          </a:xfrm>
          <a:prstGeom prst="rect">
            <a:avLst/>
          </a:prstGeom>
        </p:spPr>
        <p:txBody>
          <a:bodyPr vert="horz" lIns="90391" tIns="45193" rIns="90391" bIns="45193" rtlCol="0"/>
          <a:lstStyle>
            <a:lvl1pPr algn="r">
              <a:defRPr sz="1200"/>
            </a:lvl1pPr>
          </a:lstStyle>
          <a:p>
            <a:fld id="{7E7766AF-C2E5-498A-8780-88CCD884FEB9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91" tIns="45193" rIns="90391" bIns="4519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67417" y="4935542"/>
            <a:ext cx="6004898" cy="4297778"/>
          </a:xfrm>
          <a:prstGeom prst="rect">
            <a:avLst/>
          </a:prstGeom>
        </p:spPr>
        <p:txBody>
          <a:bodyPr vert="horz" lIns="90391" tIns="45193" rIns="90391" bIns="4519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377322"/>
            <a:ext cx="2889938" cy="493633"/>
          </a:xfrm>
          <a:prstGeom prst="rect">
            <a:avLst/>
          </a:prstGeom>
        </p:spPr>
        <p:txBody>
          <a:bodyPr vert="horz" lIns="90391" tIns="45193" rIns="90391" bIns="45193" rtlCol="0" anchor="b"/>
          <a:lstStyle>
            <a:lvl1pPr algn="r">
              <a:defRPr sz="1200"/>
            </a:lvl1pPr>
          </a:lstStyle>
          <a:p>
            <a:fld id="{9411CA67-D061-429F-B186-15D98BBFE4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2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317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67417" y="4936332"/>
            <a:ext cx="6004899" cy="3397941"/>
          </a:xfrm>
        </p:spPr>
        <p:txBody>
          <a:bodyPr/>
          <a:lstStyle/>
          <a:p>
            <a:r>
              <a:rPr lang="de-DE" u="sng" dirty="0" smtClean="0"/>
              <a:t>Zur Gliederung des ersten Teils der Präsentation („Von der Primar- in</a:t>
            </a:r>
            <a:r>
              <a:rPr lang="de-DE" u="sng" baseline="0" dirty="0" smtClean="0"/>
              <a:t> die Sekundarstufe“)</a:t>
            </a:r>
            <a:r>
              <a:rPr lang="de-DE" dirty="0" smtClean="0"/>
              <a:t>: </a:t>
            </a:r>
          </a:p>
          <a:p>
            <a:endParaRPr lang="de-DE" dirty="0" smtClean="0"/>
          </a:p>
          <a:p>
            <a:r>
              <a:rPr lang="de-DE" u="sng" dirty="0" smtClean="0"/>
              <a:t>Bausteine des Übergangsverfahrens</a:t>
            </a:r>
          </a:p>
          <a:p>
            <a:pPr marL="171388" indent="-171388">
              <a:buFont typeface="Arial" panose="020B0604020202020204" pitchFamily="34" charset="0"/>
              <a:buChar char="•"/>
            </a:pPr>
            <a:r>
              <a:rPr lang="de-DE" dirty="0" smtClean="0"/>
              <a:t>Im ersten Teil dieser Präsentation möchten wir Ihnen die wichtigsten </a:t>
            </a:r>
            <a:r>
              <a:rPr lang="de-DE" b="1" dirty="0" smtClean="0"/>
              <a:t>Bausteine des Übergangsverfahrens </a:t>
            </a:r>
            <a:r>
              <a:rPr lang="de-DE" dirty="0" smtClean="0"/>
              <a:t>vorstellen. </a:t>
            </a:r>
          </a:p>
          <a:p>
            <a:endParaRPr lang="de-DE" dirty="0"/>
          </a:p>
          <a:p>
            <a:r>
              <a:rPr lang="de-DE" u="sng" dirty="0" smtClean="0"/>
              <a:t>Überlegungen zur Schulwahl </a:t>
            </a:r>
          </a:p>
          <a:p>
            <a:pPr marL="171388" indent="-171388">
              <a:buFont typeface="Arial" panose="020B0604020202020204" pitchFamily="34" charset="0"/>
              <a:buChar char="•"/>
            </a:pPr>
            <a:r>
              <a:rPr lang="de-DE" dirty="0" smtClean="0"/>
              <a:t>Es </a:t>
            </a:r>
            <a:r>
              <a:rPr lang="de-DE" dirty="0"/>
              <a:t>ist </a:t>
            </a:r>
            <a:r>
              <a:rPr lang="de-DE" dirty="0" smtClean="0"/>
              <a:t>unser </a:t>
            </a:r>
            <a:r>
              <a:rPr lang="de-DE" dirty="0"/>
              <a:t>zentrales Ziel, jedem </a:t>
            </a:r>
            <a:r>
              <a:rPr lang="de-DE" dirty="0" smtClean="0"/>
              <a:t>einzelnen </a:t>
            </a:r>
            <a:r>
              <a:rPr lang="de-DE" dirty="0"/>
              <a:t>Kind in der </a:t>
            </a:r>
            <a:r>
              <a:rPr lang="de-DE" dirty="0" smtClean="0"/>
              <a:t>Schule </a:t>
            </a:r>
            <a:r>
              <a:rPr lang="de-DE" dirty="0"/>
              <a:t>gerecht zu werden </a:t>
            </a:r>
            <a:r>
              <a:rPr lang="de-DE" dirty="0" smtClean="0"/>
              <a:t>und </a:t>
            </a:r>
            <a:r>
              <a:rPr lang="de-DE" dirty="0"/>
              <a:t>auf seine </a:t>
            </a:r>
            <a:r>
              <a:rPr lang="de-DE" dirty="0" smtClean="0"/>
              <a:t>persönlichen </a:t>
            </a:r>
            <a:r>
              <a:rPr lang="de-DE" dirty="0"/>
              <a:t>Bedürfnisse </a:t>
            </a:r>
            <a:r>
              <a:rPr lang="de-DE" dirty="0" smtClean="0"/>
              <a:t>einzugehen. Welche </a:t>
            </a:r>
            <a:r>
              <a:rPr lang="de-DE" b="1" dirty="0" smtClean="0"/>
              <a:t>Überlegungen </a:t>
            </a:r>
            <a:r>
              <a:rPr lang="de-DE" dirty="0" smtClean="0"/>
              <a:t>Sie </a:t>
            </a:r>
            <a:r>
              <a:rPr lang="de-DE" b="1" dirty="0" smtClean="0"/>
              <a:t>bei der Schulwahl </a:t>
            </a:r>
            <a:r>
              <a:rPr lang="de-DE" dirty="0" smtClean="0"/>
              <a:t>unterstützen können, finden Sie im nächsten Schritt dargestellt. 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u="sng" dirty="0" smtClean="0"/>
              <a:t>Es ist wichtig bereits vorab zu sagen</a:t>
            </a:r>
            <a:r>
              <a:rPr lang="de-DE" dirty="0" smtClean="0"/>
              <a:t>: </a:t>
            </a:r>
          </a:p>
          <a:p>
            <a:r>
              <a:rPr lang="de-DE" dirty="0" smtClean="0"/>
              <a:t>Mit </a:t>
            </a:r>
            <a:r>
              <a:rPr lang="de-DE" dirty="0"/>
              <a:t>der auf der Basis der Grundschulempfehlung getroffenen Schulwahl ist </a:t>
            </a:r>
            <a:r>
              <a:rPr lang="de-DE" dirty="0" smtClean="0"/>
              <a:t>keinesfalls </a:t>
            </a:r>
            <a:r>
              <a:rPr lang="de-DE" dirty="0"/>
              <a:t>bereits der gesamte Lebensweg vorgezeichnet. Vielmehr </a:t>
            </a:r>
            <a:r>
              <a:rPr lang="de-DE" b="1" dirty="0"/>
              <a:t>stehen</a:t>
            </a:r>
            <a:r>
              <a:rPr lang="de-DE" dirty="0"/>
              <a:t> durch die Vielzahl an Übergangs- und Anschlussmöglichkeiten jedem Kind weiterhin </a:t>
            </a:r>
            <a:r>
              <a:rPr lang="de-DE" b="1" dirty="0"/>
              <a:t>alle Wege offen</a:t>
            </a:r>
            <a:r>
              <a:rPr lang="de-DE" dirty="0"/>
              <a:t>. </a:t>
            </a:r>
          </a:p>
          <a:p>
            <a:pPr marL="169564" indent="-169564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279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66775" y="711200"/>
            <a:ext cx="4935538" cy="3702050"/>
          </a:xfrm>
        </p:spPr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4</a:t>
            </a:fld>
            <a:endParaRPr lang="de-DE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771" y="4936332"/>
            <a:ext cx="6075545" cy="454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02" tIns="45199" rIns="90402" bIns="45199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69503" indent="-169503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Die Grundschulempfehlung wird von </a:t>
            </a:r>
            <a:r>
              <a:rPr lang="de-DE" sz="1100" b="1" dirty="0">
                <a:latin typeface="+mj-lt"/>
              </a:rPr>
              <a:t>kontinuierlicher Beratung und Information </a:t>
            </a:r>
            <a:r>
              <a:rPr lang="de-DE" sz="1100" dirty="0">
                <a:latin typeface="+mj-lt"/>
              </a:rPr>
              <a:t>über die schulischen Fortschritte und die Entwicklung Ihres Kindes und von der Möglichkeit </a:t>
            </a:r>
            <a:r>
              <a:rPr lang="de-DE" sz="1100" b="1" dirty="0">
                <a:latin typeface="+mj-lt"/>
              </a:rPr>
              <a:t>zusätzlicher Beratung in der vierten Klasse </a:t>
            </a:r>
            <a:r>
              <a:rPr lang="de-DE" sz="1100" dirty="0">
                <a:latin typeface="+mj-lt"/>
              </a:rPr>
              <a:t>flankiert. Die zusätzliche Beratung hat den Status eines besonderen Beratungsverfahrens und ist ein Service für die Eltern von Viertklässlern.</a:t>
            </a:r>
          </a:p>
          <a:p>
            <a:pPr marL="169503" indent="-169503" fontAlgn="t">
              <a:buFont typeface="Arial" panose="020B0604020202020204" pitchFamily="34" charset="0"/>
              <a:buChar char="•"/>
            </a:pPr>
            <a:endParaRPr lang="de-DE" sz="1100" b="1" dirty="0">
              <a:latin typeface="+mj-lt"/>
            </a:endParaRPr>
          </a:p>
          <a:p>
            <a:pPr fontAlgn="t"/>
            <a:r>
              <a:rPr lang="de-DE" sz="1100" b="1" dirty="0">
                <a:latin typeface="+mj-lt"/>
              </a:rPr>
              <a:t>     Halbjahresinformation der Klasse 4</a:t>
            </a:r>
            <a:endParaRPr lang="de-DE" sz="1100" dirty="0">
              <a:latin typeface="+mj-lt"/>
            </a:endParaRPr>
          </a:p>
          <a:p>
            <a:pPr marL="169503" indent="-169503" fontAlgn="t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Zeitgleich mit der Grundschulempfehlung wird auch die Halbjahresinformation ausgegeben, welche den Eltern einen Einblick in den Leistungsstand ihres Kindes zum Halbjahr der 4. Klasse gibt. Die </a:t>
            </a:r>
            <a:r>
              <a:rPr lang="de-DE" sz="1100" b="1" dirty="0">
                <a:latin typeface="+mj-lt"/>
              </a:rPr>
              <a:t>Halbjahresinformation der Klasse 4 </a:t>
            </a:r>
            <a:r>
              <a:rPr lang="de-DE" sz="1100" dirty="0">
                <a:latin typeface="+mj-lt"/>
              </a:rPr>
              <a:t>bildet </a:t>
            </a:r>
            <a:r>
              <a:rPr lang="de-DE" sz="1100" b="1" dirty="0">
                <a:latin typeface="+mj-lt"/>
              </a:rPr>
              <a:t>eine der Grundlagen für die Grundschulempfehlung</a:t>
            </a:r>
            <a:r>
              <a:rPr lang="de-DE" sz="1100" dirty="0">
                <a:latin typeface="+mj-lt"/>
              </a:rPr>
              <a:t>.</a:t>
            </a:r>
          </a:p>
          <a:p>
            <a:pPr marL="169503" indent="-169503" fontAlgn="t">
              <a:buFont typeface="Arial" panose="020B0604020202020204" pitchFamily="34" charset="0"/>
              <a:buChar char="•"/>
            </a:pPr>
            <a:endParaRPr lang="de-DE" sz="1100" dirty="0">
              <a:latin typeface="+mj-lt"/>
            </a:endParaRPr>
          </a:p>
          <a:p>
            <a:pPr fontAlgn="t"/>
            <a:r>
              <a:rPr lang="de-DE" sz="1100" b="1" dirty="0">
                <a:latin typeface="+mj-lt"/>
              </a:rPr>
              <a:t>     Die Grundschulempfehlung</a:t>
            </a:r>
            <a:endParaRPr lang="de-DE" sz="1100" dirty="0">
              <a:latin typeface="+mj-lt"/>
            </a:endParaRPr>
          </a:p>
          <a:p>
            <a:pPr marL="169503" indent="-169503" fontAlgn="t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Die Grundschulempfehlung</a:t>
            </a:r>
            <a:r>
              <a:rPr lang="de-DE" sz="1100" dirty="0"/>
              <a:t> </a:t>
            </a:r>
            <a:r>
              <a:rPr lang="de-DE" sz="1100" dirty="0">
                <a:latin typeface="+mj-lt"/>
              </a:rPr>
              <a:t>geht allerdings deutlich über reine Notenarithmetik hinaus. Sie bildet eine </a:t>
            </a:r>
            <a:r>
              <a:rPr lang="de-DE" sz="1100" b="1" dirty="0">
                <a:latin typeface="+mj-lt"/>
              </a:rPr>
              <a:t>gesamtpädagogische Würdigung </a:t>
            </a:r>
            <a:r>
              <a:rPr lang="de-DE" sz="1100" dirty="0">
                <a:latin typeface="+mj-lt"/>
              </a:rPr>
              <a:t>und </a:t>
            </a:r>
            <a:r>
              <a:rPr lang="de-DE" sz="1100" b="1" dirty="0">
                <a:latin typeface="+mj-lt"/>
              </a:rPr>
              <a:t>basiert auf differenzierten, kontinuierlichen Beobachtungen der Lehrkräfte</a:t>
            </a:r>
            <a:r>
              <a:rPr lang="de-DE" sz="1100" dirty="0">
                <a:latin typeface="+mj-lt"/>
              </a:rPr>
              <a:t>, die regelmäßig mit den Erziehungsberechtigten besprochen wird.  </a:t>
            </a:r>
          </a:p>
          <a:p>
            <a:pPr marL="169503" indent="-169503" fontAlgn="t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Diese Langzeitbeobachtung über die letzten Klassenstufen der Grundschule bietet vielfältige Anhaltspunkte über </a:t>
            </a:r>
            <a:r>
              <a:rPr lang="de-DE" sz="1100" b="1" dirty="0">
                <a:latin typeface="+mj-lt"/>
              </a:rPr>
              <a:t>Entwicklungstendenzen </a:t>
            </a:r>
            <a:r>
              <a:rPr lang="de-DE" sz="1100" dirty="0">
                <a:latin typeface="+mj-lt"/>
              </a:rPr>
              <a:t>des Kindes und umfasst </a:t>
            </a:r>
          </a:p>
          <a:p>
            <a:pPr marL="621509" lvl="1" indent="-169503" fontAlgn="t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die </a:t>
            </a:r>
            <a:r>
              <a:rPr lang="de-DE" sz="1100" b="1" dirty="0">
                <a:latin typeface="+mj-lt"/>
              </a:rPr>
              <a:t>gesamte Lern- und Leistungsentwicklung</a:t>
            </a:r>
            <a:r>
              <a:rPr lang="de-DE" sz="1100" dirty="0">
                <a:latin typeface="+mj-lt"/>
              </a:rPr>
              <a:t>,</a:t>
            </a:r>
          </a:p>
          <a:p>
            <a:pPr marL="621509" lvl="1" indent="-169503" fontAlgn="t"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Lern-, Arbeits- und Sozialverhalten</a:t>
            </a:r>
            <a:r>
              <a:rPr lang="de-DE" sz="1100" dirty="0">
                <a:latin typeface="+mj-lt"/>
              </a:rPr>
              <a:t>,</a:t>
            </a:r>
          </a:p>
          <a:p>
            <a:pPr marL="621509" lvl="1" indent="-169503" fontAlgn="t"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Stärken und Lernpräferenzen</a:t>
            </a:r>
            <a:r>
              <a:rPr lang="de-DE" sz="1100" dirty="0">
                <a:latin typeface="+mj-lt"/>
              </a:rPr>
              <a:t>,</a:t>
            </a:r>
            <a:r>
              <a:rPr lang="de-DE" sz="1100" b="1" dirty="0">
                <a:latin typeface="+mj-lt"/>
              </a:rPr>
              <a:t> </a:t>
            </a:r>
          </a:p>
          <a:p>
            <a:pPr marL="621509" lvl="1" indent="-169503" fontAlgn="t"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Entwicklungspotenziale des Kindes</a:t>
            </a:r>
          </a:p>
          <a:p>
            <a:pPr marL="621509" lvl="1" indent="-169503" fontAlgn="t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sowie </a:t>
            </a:r>
            <a:r>
              <a:rPr lang="de-DE" sz="1100" b="1" dirty="0">
                <a:latin typeface="+mj-lt"/>
              </a:rPr>
              <a:t>besondere Förderprozesse</a:t>
            </a:r>
            <a:r>
              <a:rPr lang="de-DE" sz="1100" dirty="0">
                <a:latin typeface="+mj-lt"/>
              </a:rPr>
              <a:t>.</a:t>
            </a:r>
            <a:r>
              <a:rPr lang="de-DE" sz="1100" b="1" dirty="0">
                <a:latin typeface="+mj-lt"/>
              </a:rPr>
              <a:t> </a:t>
            </a:r>
            <a:r>
              <a:rPr lang="de-DE" sz="1100" dirty="0">
                <a:latin typeface="+mj-lt"/>
              </a:rPr>
              <a:t>(Diese sind besonders relevant, wenn der Förderprozess im Interesse des Kindes auch an der weiterführenden Schule fortgesetzt werden soll.)</a:t>
            </a:r>
          </a:p>
          <a:p>
            <a:pPr marL="169503" indent="-169503" fontAlgn="t">
              <a:buFont typeface="Arial" panose="020B0604020202020204" pitchFamily="34" charset="0"/>
              <a:buChar char="•"/>
            </a:pPr>
            <a:endParaRPr lang="de-DE" sz="1100" dirty="0">
              <a:latin typeface="+mj-lt"/>
            </a:endParaRPr>
          </a:p>
          <a:p>
            <a:pPr marL="169503" indent="-169503">
              <a:buFont typeface="Arial" panose="020B0604020202020204" pitchFamily="34" charset="0"/>
              <a:buChar char="•"/>
            </a:pPr>
            <a:r>
              <a:rPr lang="de-DE" sz="1100" dirty="0">
                <a:latin typeface="+mj-lt"/>
              </a:rPr>
              <a:t>Die Grundschulempfehlung ist </a:t>
            </a:r>
            <a:r>
              <a:rPr lang="de-DE" sz="1100" b="1" dirty="0">
                <a:latin typeface="+mj-lt"/>
              </a:rPr>
              <a:t>den weiterführenden Schulen vorzulegen</a:t>
            </a:r>
            <a:r>
              <a:rPr lang="de-DE" sz="1100" dirty="0">
                <a:latin typeface="+mj-lt"/>
              </a:rPr>
              <a:t>, im Sinne der Transparenz und der Fördermöglichkeiten des einzelnen Kindes. Dies geschieht aber </a:t>
            </a:r>
            <a:r>
              <a:rPr lang="de-DE" sz="1100" b="1" dirty="0">
                <a:latin typeface="+mj-lt"/>
              </a:rPr>
              <a:t>unbeschadet des Elternrechts, über die Wahl der weiterführenden Schule zu entscheiden</a:t>
            </a:r>
            <a:r>
              <a:rPr lang="de-DE" sz="1100" dirty="0">
                <a:latin typeface="+mj-lt"/>
              </a:rPr>
              <a:t>. </a:t>
            </a:r>
            <a:endParaRPr lang="de-DE" altLang="de-DE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48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67417" y="4936331"/>
            <a:ext cx="6004899" cy="4726687"/>
          </a:xfrm>
        </p:spPr>
        <p:txBody>
          <a:bodyPr>
            <a:normAutofit lnSpcReduction="10000"/>
          </a:bodyPr>
          <a:lstStyle/>
          <a:p>
            <a:pPr fontAlgn="t">
              <a:lnSpc>
                <a:spcPct val="110000"/>
              </a:lnSpc>
            </a:pPr>
            <a:r>
              <a:rPr lang="de-DE" altLang="de-DE" sz="1100" b="1" dirty="0">
                <a:latin typeface="+mj-lt"/>
                <a:ea typeface="Times New Roman" pitchFamily="18" charset="0"/>
                <a:cs typeface="Times New Roman" pitchFamily="18" charset="0"/>
              </a:rPr>
              <a:t>Impulsfragen zur Wahl der weiterführenden Schule </a:t>
            </a:r>
          </a:p>
          <a:p>
            <a:pPr fontAlgn="t">
              <a:lnSpc>
                <a:spcPct val="110000"/>
              </a:lnSpc>
            </a:pPr>
            <a:r>
              <a:rPr lang="de-DE" sz="1100" dirty="0">
                <a:latin typeface="+mj-lt"/>
              </a:rPr>
              <a:t>Um sich über die geeignete Schulart klar zu werden, sind auch Beobachtungen aus dem privaten Bereich hilfreich. Folgende Fragen könnten für die Wahl der geeigneten Schulart hilfreich sein: </a:t>
            </a:r>
          </a:p>
          <a:p>
            <a:pPr fontAlgn="t">
              <a:lnSpc>
                <a:spcPct val="110000"/>
              </a:lnSpc>
            </a:pPr>
            <a:endParaRPr lang="de-DE" sz="1100" dirty="0">
              <a:latin typeface="+mj-lt"/>
            </a:endParaRP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Welche Stärken/Schwächen hat mein Kind? </a:t>
            </a:r>
            <a:r>
              <a:rPr lang="de-DE" sz="1100" dirty="0">
                <a:latin typeface="+mj-lt"/>
              </a:rPr>
              <a:t>Wie bedeutsam könnten diese für die Wahl der richtigen Schulart sein?</a:t>
            </a: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Welche Interessen/Talente/Begabungen hat mein Kind? </a:t>
            </a:r>
            <a:r>
              <a:rPr lang="de-DE" sz="1100" dirty="0">
                <a:latin typeface="+mj-lt"/>
              </a:rPr>
              <a:t>Sucht das Kind selbst nach Möglichkeiten und Angeboten, die seinem Interessensgebiet entgegenkommen, oder muss man es oft erst auf mögliche Interessensgebiete aufmerksam machen?</a:t>
            </a: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1100" dirty="0">
              <a:latin typeface="+mj-lt"/>
            </a:endParaRP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Wie konzentrationsfähig ist mein Kind? </a:t>
            </a:r>
            <a:r>
              <a:rPr lang="de-DE" sz="1100" dirty="0">
                <a:latin typeface="+mj-lt"/>
              </a:rPr>
              <a:t>Ist das Kind leicht ablenkbar und sprunghaft oder bleibt es bei einer Sache?</a:t>
            </a: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Kann sich mein Kind in eine Sache vertiefen? </a:t>
            </a:r>
            <a:r>
              <a:rPr lang="de-DE" sz="1100" dirty="0">
                <a:latin typeface="+mj-lt"/>
              </a:rPr>
              <a:t>Setzt sich das Kind intensiv mit Dingen auseinander und sucht selbst nach weiteren Informationen?</a:t>
            </a: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1100" dirty="0">
              <a:latin typeface="+mj-lt"/>
            </a:endParaRP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Welchen Anspruch hat mein Kind an sich selbst? In welchem Maß ist es zu einem Bedürfnisaufschub fähig? </a:t>
            </a:r>
            <a:r>
              <a:rPr lang="de-DE" sz="1100" dirty="0">
                <a:latin typeface="+mj-lt"/>
              </a:rPr>
              <a:t>Setzt sich mein Kind selbst Ziele, die es gezielt anstrebt um sich zu verbessern? Hat das Kind seine persönlichen Leistungsanforderungen adäquat verinnerlicht?</a:t>
            </a:r>
          </a:p>
          <a:p>
            <a:pPr fontAlgn="t">
              <a:lnSpc>
                <a:spcPct val="110000"/>
              </a:lnSpc>
            </a:pPr>
            <a:endParaRPr lang="de-DE" sz="1100" dirty="0">
              <a:latin typeface="+mj-lt"/>
            </a:endParaRP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Wie belastbar ist mein Kind? </a:t>
            </a:r>
            <a:r>
              <a:rPr lang="de-DE" sz="1100" dirty="0">
                <a:latin typeface="+mj-lt"/>
              </a:rPr>
              <a:t>(sowohl körperlich als auch seelisch)</a:t>
            </a: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Wie geht mein Kind mit Misserfolgen um? </a:t>
            </a:r>
            <a:r>
              <a:rPr lang="de-DE" sz="1100" dirty="0">
                <a:latin typeface="+mj-lt"/>
              </a:rPr>
              <a:t> Wird es schnell entmutigt oder eher angespornt?</a:t>
            </a: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1100" dirty="0">
              <a:latin typeface="+mj-lt"/>
            </a:endParaRP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Wie selbstständig ist mein Kind?</a:t>
            </a:r>
            <a:endParaRPr lang="de-DE" sz="1100" dirty="0">
              <a:latin typeface="+mj-lt"/>
            </a:endParaRPr>
          </a:p>
          <a:p>
            <a:pPr marL="169503" indent="-169503" fontAlgn="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100" b="1" dirty="0">
                <a:latin typeface="+mj-lt"/>
              </a:rPr>
              <a:t>Wie kooperativ ist mein Kind? </a:t>
            </a:r>
            <a:r>
              <a:rPr lang="de-DE" sz="1100" dirty="0">
                <a:latin typeface="+mj-lt"/>
              </a:rPr>
              <a:t>Wie kommt mein Kind mit anderen aus (z. B. beim Spielen)? Kann mein Kind konstruktiv mit anderen Kindern zusammenarbeiten? </a:t>
            </a:r>
          </a:p>
          <a:p>
            <a:pPr fontAlgn="t">
              <a:lnSpc>
                <a:spcPct val="110000"/>
              </a:lnSpc>
            </a:pPr>
            <a:r>
              <a:rPr lang="de-DE" sz="1100" dirty="0">
                <a:latin typeface="+mj-lt"/>
              </a:rPr>
              <a:t> </a:t>
            </a:r>
          </a:p>
          <a:p>
            <a:pPr fontAlgn="t">
              <a:lnSpc>
                <a:spcPct val="110000"/>
              </a:lnSpc>
            </a:pPr>
            <a:r>
              <a:rPr lang="de-DE" sz="1100" dirty="0">
                <a:latin typeface="+mj-lt"/>
              </a:rPr>
              <a:t> </a:t>
            </a:r>
          </a:p>
          <a:p>
            <a:pPr>
              <a:lnSpc>
                <a:spcPct val="110000"/>
              </a:lnSpc>
            </a:pPr>
            <a:endParaRPr lang="de-DE" sz="110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419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67417" y="4933855"/>
            <a:ext cx="6004899" cy="4442698"/>
          </a:xfrm>
        </p:spPr>
        <p:txBody>
          <a:bodyPr/>
          <a:lstStyle/>
          <a:p>
            <a:r>
              <a:rPr lang="de-DE" dirty="0" smtClean="0"/>
              <a:t>Hier finden Sie den zeitlichen Ablauf des Übergangsverfahrens.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003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296771" y="4933855"/>
            <a:ext cx="6146191" cy="4442698"/>
          </a:xfrm>
        </p:spPr>
        <p:txBody>
          <a:bodyPr/>
          <a:lstStyle/>
          <a:p>
            <a:r>
              <a:rPr lang="de-DE" dirty="0" smtClean="0"/>
              <a:t>Nachdem Ihr Entscheidungsprozess abgeschlossen ist, steht die Anmeldung Ihres Kindes an der weiterführenden Schule an. </a:t>
            </a:r>
          </a:p>
          <a:p>
            <a:endParaRPr lang="de-DE" dirty="0"/>
          </a:p>
          <a:p>
            <a:r>
              <a:rPr lang="de-DE" dirty="0" smtClean="0"/>
              <a:t>Hierzu legen Sie folgende </a:t>
            </a:r>
            <a:r>
              <a:rPr lang="de-DE" b="1" dirty="0" smtClean="0"/>
              <a:t>Dokumente </a:t>
            </a:r>
            <a:r>
              <a:rPr lang="de-DE" dirty="0" smtClean="0"/>
              <a:t>vor:</a:t>
            </a:r>
          </a:p>
          <a:p>
            <a:pPr marL="169503" indent="-169503">
              <a:buFont typeface="Arial" panose="020B0604020202020204" pitchFamily="34" charset="0"/>
              <a:buChar char="•"/>
            </a:pPr>
            <a:r>
              <a:rPr lang="de-DE" dirty="0"/>
              <a:t>Pass oder einen anderen Identitätsnachweis des </a:t>
            </a:r>
            <a:r>
              <a:rPr lang="de-DE" dirty="0" smtClean="0"/>
              <a:t>Kindes,</a:t>
            </a:r>
            <a:endParaRPr lang="de-DE" dirty="0"/>
          </a:p>
          <a:p>
            <a:pPr marL="169503" indent="-169503">
              <a:buFont typeface="Arial" panose="020B0604020202020204" pitchFamily="34" charset="0"/>
              <a:buChar char="•"/>
            </a:pPr>
            <a:r>
              <a:rPr lang="de-DE" dirty="0"/>
              <a:t>die Bestätigung der Grundschule über den Schulbesuch,</a:t>
            </a:r>
          </a:p>
          <a:p>
            <a:pPr marL="169503" indent="-169503">
              <a:buFont typeface="Arial" panose="020B0604020202020204" pitchFamily="34" charset="0"/>
              <a:buChar char="•"/>
            </a:pPr>
            <a:r>
              <a:rPr lang="de-DE" dirty="0"/>
              <a:t>die </a:t>
            </a:r>
            <a:r>
              <a:rPr lang="de-DE" dirty="0" smtClean="0"/>
              <a:t>Grundschulempfehlung,</a:t>
            </a:r>
            <a:endParaRPr lang="de-DE" dirty="0"/>
          </a:p>
          <a:p>
            <a:pPr marL="169503" indent="-169503">
              <a:buFont typeface="Arial" panose="020B0604020202020204" pitchFamily="34" charset="0"/>
              <a:buChar char="•"/>
            </a:pPr>
            <a:r>
              <a:rPr lang="de-DE" dirty="0"/>
              <a:t>die Bestätigung der Grundschule über ein Informations- und </a:t>
            </a:r>
            <a:r>
              <a:rPr lang="de-DE" dirty="0" smtClean="0"/>
              <a:t>Beratungsgespräch. </a:t>
            </a:r>
            <a:endParaRPr lang="de-DE" dirty="0"/>
          </a:p>
          <a:p>
            <a:r>
              <a:rPr lang="de-DE" dirty="0" smtClean="0"/>
              <a:t>     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214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67417" y="4936332"/>
            <a:ext cx="6004899" cy="4082138"/>
          </a:xfrm>
        </p:spPr>
        <p:txBody>
          <a:bodyPr/>
          <a:lstStyle/>
          <a:p>
            <a:pPr marL="285646" indent="-285646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Die Befristung des Anspruchs auf ein s</a:t>
            </a:r>
            <a:r>
              <a:rPr lang="de-DE" dirty="0" smtClean="0">
                <a:solidFill>
                  <a:schemeClr val="tx1"/>
                </a:solidFill>
              </a:rPr>
              <a:t>onderpädagogisches Bildungs- und Beratungsangebot </a:t>
            </a:r>
            <a:r>
              <a:rPr lang="de-DE" dirty="0" smtClean="0"/>
              <a:t>ist </a:t>
            </a:r>
            <a:r>
              <a:rPr lang="de-DE" dirty="0"/>
              <a:t>je nach Kind </a:t>
            </a:r>
            <a:r>
              <a:rPr lang="de-DE" dirty="0" smtClean="0"/>
              <a:t>unterschiedlich. Er </a:t>
            </a:r>
            <a:r>
              <a:rPr lang="de-DE" dirty="0"/>
              <a:t>endet </a:t>
            </a:r>
            <a:r>
              <a:rPr lang="de-DE" dirty="0" smtClean="0"/>
              <a:t>jedoch </a:t>
            </a:r>
            <a:r>
              <a:rPr lang="de-DE" u="sng" dirty="0" smtClean="0"/>
              <a:t>spätestens</a:t>
            </a:r>
            <a:r>
              <a:rPr lang="de-DE" dirty="0" smtClean="0"/>
              <a:t> </a:t>
            </a:r>
            <a:r>
              <a:rPr lang="de-DE" dirty="0"/>
              <a:t>am Ende der Primarstufe. </a:t>
            </a:r>
          </a:p>
          <a:p>
            <a:pPr marL="285646" indent="-285646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Die </a:t>
            </a:r>
            <a:r>
              <a:rPr lang="de-DE" dirty="0"/>
              <a:t>Verordnung über sonderpädagogische Bildungsangebote </a:t>
            </a:r>
            <a:r>
              <a:rPr lang="de-DE" dirty="0" smtClean="0"/>
              <a:t>(SBA-VO) </a:t>
            </a:r>
            <a:r>
              <a:rPr lang="de-DE" dirty="0"/>
              <a:t>sieht in § 18 Abs. 1 Satz 2 ein erneutes Beratungs- und Entscheidungsverfahren </a:t>
            </a:r>
            <a:r>
              <a:rPr lang="de-DE" dirty="0" smtClean="0"/>
              <a:t>(Bildungswegekonferenz</a:t>
            </a:r>
            <a:r>
              <a:rPr lang="de-DE" dirty="0"/>
              <a:t>) für </a:t>
            </a:r>
            <a:r>
              <a:rPr lang="de-DE" dirty="0" smtClean="0"/>
              <a:t>Schülerinnen und Schüler mit </a:t>
            </a:r>
            <a:r>
              <a:rPr lang="de-DE" dirty="0"/>
              <a:t>einem </a:t>
            </a:r>
            <a:r>
              <a:rPr lang="de-DE" dirty="0" smtClean="0"/>
              <a:t>bestehenden </a:t>
            </a:r>
            <a:r>
              <a:rPr lang="de-DE" dirty="0"/>
              <a:t>Anspruch auf ein </a:t>
            </a:r>
            <a:r>
              <a:rPr lang="de-DE" dirty="0" smtClean="0"/>
              <a:t>sonderpädagogisches </a:t>
            </a:r>
            <a:r>
              <a:rPr lang="de-DE" dirty="0"/>
              <a:t>Bildungs- und </a:t>
            </a:r>
            <a:r>
              <a:rPr lang="de-DE" dirty="0" smtClean="0"/>
              <a:t>Beratungsangebot </a:t>
            </a:r>
            <a:r>
              <a:rPr lang="de-DE" dirty="0"/>
              <a:t>vor dem Übergang auf eine weiterführende Schule vor.  </a:t>
            </a:r>
            <a:endParaRPr lang="de-DE" dirty="0" smtClean="0"/>
          </a:p>
          <a:p>
            <a:pPr>
              <a:lnSpc>
                <a:spcPct val="120000"/>
              </a:lnSpc>
              <a:defRPr/>
            </a:pPr>
            <a:endParaRPr lang="de-DE" dirty="0" smtClean="0"/>
          </a:p>
          <a:p>
            <a:pPr marL="282607" indent="-282607" defTabSz="57149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Das Staatliche Schulamt klärt, ob</a:t>
            </a:r>
            <a:endParaRPr lang="de-DE" dirty="0"/>
          </a:p>
          <a:p>
            <a:pPr marL="734778" lvl="1" indent="-282607">
              <a:buFont typeface="Arial" panose="020B0604020202020204" pitchFamily="34" charset="0"/>
              <a:buChar char="•"/>
            </a:pPr>
            <a:r>
              <a:rPr lang="de-DE" dirty="0"/>
              <a:t>schulische Bildung an der allgemeinen Schule gelingt,  </a:t>
            </a:r>
          </a:p>
          <a:p>
            <a:pPr marL="734778" lvl="1" indent="-282607">
              <a:buFont typeface="Arial" panose="020B0604020202020204" pitchFamily="34" charset="0"/>
              <a:buChar char="•"/>
            </a:pPr>
            <a:r>
              <a:rPr lang="de-DE" dirty="0"/>
              <a:t>sonderpädagogische Beratung/Unterstützung  erforderlich/ausreichend ist oder</a:t>
            </a:r>
          </a:p>
          <a:p>
            <a:pPr marL="734778" lvl="1" indent="-282607">
              <a:buFont typeface="Arial" panose="020B0604020202020204" pitchFamily="34" charset="0"/>
              <a:buChar char="•"/>
            </a:pPr>
            <a:r>
              <a:rPr lang="de-DE" dirty="0"/>
              <a:t>Anspruch  auf ein sonderpädagogisches Bildungsangebot (weiter) </a:t>
            </a:r>
            <a:r>
              <a:rPr lang="de-DE" dirty="0" smtClean="0"/>
              <a:t>besteht.</a:t>
            </a:r>
          </a:p>
          <a:p>
            <a:pPr marL="734778" lvl="1" indent="-282607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169564" indent="-169564">
              <a:buFont typeface="Arial" panose="020B0604020202020204" pitchFamily="34" charset="0"/>
              <a:buChar char="•"/>
            </a:pPr>
            <a:r>
              <a:rPr lang="de-DE" dirty="0" smtClean="0"/>
              <a:t>I</a:t>
            </a:r>
            <a:r>
              <a:rPr lang="de-DE" dirty="0"/>
              <a:t>n enger Abstimmung mit den Eltern sowie allen am Bildungsprozess des Kindes Beteiligten wird gemeinsam eine Entscheidung darüber gefällt, welcher Bildungsweg für </a:t>
            </a:r>
            <a:r>
              <a:rPr lang="de-DE" dirty="0" smtClean="0"/>
              <a:t>das Kind </a:t>
            </a:r>
            <a:r>
              <a:rPr lang="de-DE" dirty="0"/>
              <a:t>der </a:t>
            </a:r>
            <a:r>
              <a:rPr lang="de-DE" dirty="0" smtClean="0"/>
              <a:t>beste </a:t>
            </a:r>
            <a:r>
              <a:rPr lang="de-DE" dirty="0"/>
              <a:t>ist. </a:t>
            </a:r>
          </a:p>
          <a:p>
            <a:pPr marL="734778" lvl="1" indent="-282607">
              <a:buFont typeface="Arial" panose="020B0604020202020204" pitchFamily="34" charset="0"/>
              <a:buChar char="•"/>
            </a:pPr>
            <a:endParaRPr lang="de-DE" dirty="0"/>
          </a:p>
          <a:p>
            <a:pPr marL="285646" indent="-285646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marL="285646" indent="-285646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marL="285646" indent="-285646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1CA67-D061-429F-B186-15D98BBFE45D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23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B70017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FFFDE9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bg1">
              <a:lumMod val="90000"/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bg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3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 userDrawn="1"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6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457200" y="2132856"/>
            <a:ext cx="8333557" cy="1470025"/>
          </a:xfrm>
        </p:spPr>
        <p:txBody>
          <a:bodyPr anchor="b">
            <a:noAutofit/>
          </a:bodyPr>
          <a:lstStyle>
            <a:lvl1pPr algn="l">
              <a:defRPr sz="4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0" lang="de-DE" dirty="0" smtClean="0"/>
              <a:t>Titel der gesamten Präsentation durch Klicken bearbeiten</a:t>
            </a:r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 hasCustomPrompt="1"/>
          </p:nvPr>
        </p:nvSpPr>
        <p:spPr>
          <a:xfrm>
            <a:off x="478563" y="3901087"/>
            <a:ext cx="4931619" cy="1690138"/>
          </a:xfrm>
        </p:spPr>
        <p:txBody>
          <a:bodyPr>
            <a:normAutofit/>
          </a:bodyPr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 smtClean="0"/>
              <a:t>Anlass der Präsentation</a:t>
            </a:r>
            <a:br>
              <a:rPr kumimoji="0" lang="de-DE" dirty="0" smtClean="0"/>
            </a:br>
            <a:r>
              <a:rPr kumimoji="0" lang="de-DE" dirty="0" smtClean="0"/>
              <a:t>Name des Vortragenden </a:t>
            </a:r>
            <a:endParaRPr kumimoji="0" lang="en-US" dirty="0"/>
          </a:p>
        </p:txBody>
      </p:sp>
      <p:sp>
        <p:nvSpPr>
          <p:cNvPr id="2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457200" y="5949280"/>
            <a:ext cx="2700000" cy="360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21" name="Datumsplatzhalter 13"/>
          <p:cNvSpPr>
            <a:spLocks noGrp="1"/>
          </p:cNvSpPr>
          <p:nvPr>
            <p:ph type="dt" sz="half" idx="2"/>
          </p:nvPr>
        </p:nvSpPr>
        <p:spPr>
          <a:xfrm>
            <a:off x="7914363" y="5949280"/>
            <a:ext cx="886737" cy="360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81FF9-BC2C-418E-8256-FE56DD482287}" type="datetime1">
              <a:rPr lang="de-DE" smtClean="0"/>
              <a:t>22.11.2023</a:t>
            </a:fld>
            <a:endParaRPr lang="de-DE" dirty="0"/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061" y="450000"/>
            <a:ext cx="3173878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67544" y="5949280"/>
            <a:ext cx="917952" cy="360000"/>
          </a:xfrm>
        </p:spPr>
        <p:txBody>
          <a:bodyPr/>
          <a:lstStyle/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 userDrawn="1"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 userDrawn="1"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hteck 13"/>
          <p:cNvSpPr/>
          <p:nvPr userDrawn="1"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eck 14"/>
          <p:cNvSpPr/>
          <p:nvPr userDrawn="1"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hteck 15"/>
          <p:cNvSpPr/>
          <p:nvPr userDrawn="1"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hteck 16"/>
          <p:cNvSpPr/>
          <p:nvPr userDrawn="1"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hteck 17"/>
          <p:cNvSpPr/>
          <p:nvPr userDrawn="1"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4928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21" name="Datumsplatzhalter 13"/>
          <p:cNvSpPr>
            <a:spLocks noGrp="1"/>
          </p:cNvSpPr>
          <p:nvPr>
            <p:ph type="dt" sz="half" idx="2"/>
          </p:nvPr>
        </p:nvSpPr>
        <p:spPr>
          <a:xfrm>
            <a:off x="7812360" y="5949280"/>
            <a:ext cx="886737" cy="360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81FF9-BC2C-418E-8256-FE56DD482287}" type="datetime1">
              <a:rPr lang="de-DE" smtClean="0"/>
              <a:t>22.11.2023</a:t>
            </a:fld>
            <a:endParaRPr lang="de-DE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0324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700808"/>
            <a:ext cx="4038600" cy="40324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dirty="0" smtClean="0"/>
              <a:t>Textmasterformat bearbeiten 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C4A1-069A-4365-86DE-F645D1D350D2}" type="datetime1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 userDrawn="1"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 userDrawn="1"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Titelplatzhalter 21"/>
          <p:cNvSpPr txBox="1">
            <a:spLocks/>
          </p:cNvSpPr>
          <p:nvPr userDrawn="1"/>
        </p:nvSpPr>
        <p:spPr>
          <a:xfrm>
            <a:off x="457200" y="562000"/>
            <a:ext cx="8229600" cy="10668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2" name="Datumsplatzhalter 13"/>
          <p:cNvSpPr txBox="1">
            <a:spLocks/>
          </p:cNvSpPr>
          <p:nvPr userDrawn="1"/>
        </p:nvSpPr>
        <p:spPr>
          <a:xfrm>
            <a:off x="7786800" y="5949280"/>
            <a:ext cx="9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r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7544B-67EA-454E-8D77-134FF4203B51}" type="datetime1">
              <a:rPr lang="de-DE" smtClean="0"/>
              <a:pPr/>
              <a:t>22.11.2023</a:t>
            </a:fld>
            <a:endParaRPr lang="de-DE" dirty="0"/>
          </a:p>
        </p:txBody>
      </p:sp>
      <p:sp>
        <p:nvSpPr>
          <p:cNvPr id="13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15" name="Rechteck 14"/>
          <p:cNvSpPr/>
          <p:nvPr userDrawn="1"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hteck 15"/>
          <p:cNvSpPr/>
          <p:nvPr userDrawn="1"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hteck 16"/>
          <p:cNvSpPr/>
          <p:nvPr userDrawn="1"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hteck 17"/>
          <p:cNvSpPr/>
          <p:nvPr userDrawn="1"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 userDrawn="1"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7600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4008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67544" y="2348880"/>
            <a:ext cx="4032000" cy="3528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2348880"/>
            <a:ext cx="4032000" cy="352839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B25DDC-D4D5-4ACE-822D-E5A8D8FAE1DB}" type="datetime1">
              <a:rPr lang="de-DE" smtClean="0"/>
              <a:t>22.11.2023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9" name="Rechteck 8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 userDrawn="1"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 userDrawn="1"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umsplatzhalter 13"/>
          <p:cNvSpPr txBox="1">
            <a:spLocks/>
          </p:cNvSpPr>
          <p:nvPr userDrawn="1"/>
        </p:nvSpPr>
        <p:spPr>
          <a:xfrm>
            <a:off x="7786800" y="5949280"/>
            <a:ext cx="9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r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7544B-67EA-454E-8D77-134FF4203B51}" type="datetime1">
              <a:rPr lang="de-DE" smtClean="0"/>
              <a:pPr/>
              <a:t>22.11.2023</a:t>
            </a:fld>
            <a:endParaRPr lang="de-DE" dirty="0"/>
          </a:p>
        </p:txBody>
      </p:sp>
      <p:sp>
        <p:nvSpPr>
          <p:cNvPr id="16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18" name="Rechteck 17"/>
          <p:cNvSpPr/>
          <p:nvPr userDrawn="1"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hteck 18"/>
          <p:cNvSpPr/>
          <p:nvPr userDrawn="1"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hteck 19"/>
          <p:cNvSpPr/>
          <p:nvPr userDrawn="1"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chteck 20"/>
          <p:cNvSpPr/>
          <p:nvPr userDrawn="1"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 userDrawn="1"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7600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6424-8D73-44DE-8F8B-770703E0B3F5}" type="datetime1">
              <a:rPr lang="de-DE" smtClean="0"/>
              <a:t>22.11.2023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chteck 5"/>
          <p:cNvSpPr/>
          <p:nvPr userDrawn="1"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 userDrawn="1"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platzhalter 21"/>
          <p:cNvSpPr txBox="1">
            <a:spLocks/>
          </p:cNvSpPr>
          <p:nvPr userDrawn="1"/>
        </p:nvSpPr>
        <p:spPr>
          <a:xfrm>
            <a:off x="457200" y="562000"/>
            <a:ext cx="8229600" cy="10668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0" name="Datumsplatzhalter 13"/>
          <p:cNvSpPr txBox="1">
            <a:spLocks/>
          </p:cNvSpPr>
          <p:nvPr userDrawn="1"/>
        </p:nvSpPr>
        <p:spPr>
          <a:xfrm>
            <a:off x="7786800" y="5949280"/>
            <a:ext cx="9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r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7544B-67EA-454E-8D77-134FF4203B51}" type="datetime1">
              <a:rPr lang="de-DE" smtClean="0"/>
              <a:pPr/>
              <a:t>22.11.2023</a:t>
            </a:fld>
            <a:endParaRPr lang="de-DE" dirty="0"/>
          </a:p>
        </p:txBody>
      </p:sp>
      <p:sp>
        <p:nvSpPr>
          <p:cNvPr id="11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12" name="Rechteck 11"/>
          <p:cNvSpPr/>
          <p:nvPr userDrawn="1"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eck 12"/>
          <p:cNvSpPr/>
          <p:nvPr userDrawn="1"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hteck 13"/>
          <p:cNvSpPr/>
          <p:nvPr userDrawn="1"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/>
          <p:nvPr userDrawn="1"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Rechteck 15"/>
          <p:cNvSpPr/>
          <p:nvPr userDrawn="1"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7600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54284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D255-02AC-4B2F-A7DE-90CF6CDA4535}" type="datetime1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Rechteck 4"/>
          <p:cNvSpPr/>
          <p:nvPr userDrawn="1"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chteck 5"/>
          <p:cNvSpPr/>
          <p:nvPr userDrawn="1"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Datumsplatzhalter 13"/>
          <p:cNvSpPr txBox="1">
            <a:spLocks/>
          </p:cNvSpPr>
          <p:nvPr userDrawn="1"/>
        </p:nvSpPr>
        <p:spPr>
          <a:xfrm>
            <a:off x="7786800" y="5949280"/>
            <a:ext cx="9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r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7544B-67EA-454E-8D77-134FF4203B51}" type="datetime1">
              <a:rPr lang="de-DE" smtClean="0"/>
              <a:pPr/>
              <a:t>22.11.2023</a:t>
            </a:fld>
            <a:endParaRPr lang="de-DE" dirty="0"/>
          </a:p>
        </p:txBody>
      </p:sp>
      <p:sp>
        <p:nvSpPr>
          <p:cNvPr id="10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 userDrawn="1"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eck 12"/>
          <p:cNvSpPr/>
          <p:nvPr userDrawn="1"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 userDrawn="1"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/>
          <p:nvPr userDrawn="1"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7600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4088" y="764704"/>
            <a:ext cx="3383280" cy="792088"/>
          </a:xfrm>
        </p:spPr>
        <p:txBody>
          <a:bodyPr anchor="b">
            <a:noAutofit/>
          </a:bodyPr>
          <a:lstStyle>
            <a:lvl1pPr algn="l">
              <a:buNone/>
              <a:defRPr sz="24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64088" y="1628801"/>
            <a:ext cx="3383280" cy="4248472"/>
          </a:xfrm>
        </p:spPr>
        <p:txBody>
          <a:bodyPr>
            <a:normAutofit/>
          </a:bodyPr>
          <a:lstStyle>
            <a:lvl1pPr marL="9144" indent="0">
              <a:buNone/>
              <a:defRPr sz="20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67544" y="764704"/>
            <a:ext cx="4787208" cy="5112568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847368" y="5949280"/>
            <a:ext cx="900000" cy="360000"/>
          </a:xfrm>
        </p:spPr>
        <p:txBody>
          <a:bodyPr/>
          <a:lstStyle/>
          <a:p>
            <a:fld id="{0A30DFCC-374D-4F82-9995-97FD21ADCAB9}" type="datetime1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www.km-bw.de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 userDrawn="1"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 userDrawn="1"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3"/>
          <p:cNvSpPr txBox="1">
            <a:spLocks/>
          </p:cNvSpPr>
          <p:nvPr userDrawn="1"/>
        </p:nvSpPr>
        <p:spPr>
          <a:xfrm>
            <a:off x="7786800" y="5949280"/>
            <a:ext cx="9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r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57544B-67EA-454E-8D77-134FF4203B51}" type="datetime1">
              <a:rPr lang="de-DE" smtClean="0"/>
              <a:pPr/>
              <a:t>22.11.2023</a:t>
            </a:fld>
            <a:endParaRPr lang="de-DE" dirty="0"/>
          </a:p>
        </p:txBody>
      </p:sp>
      <p:sp>
        <p:nvSpPr>
          <p:cNvPr id="13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14" name="Rechteck 13"/>
          <p:cNvSpPr/>
          <p:nvPr userDrawn="1"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eck 14"/>
          <p:cNvSpPr/>
          <p:nvPr userDrawn="1"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hteck 15"/>
          <p:cNvSpPr/>
          <p:nvPr userDrawn="1"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hteck 16"/>
          <p:cNvSpPr/>
          <p:nvPr userDrawn="1"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hteck 17"/>
          <p:cNvSpPr/>
          <p:nvPr userDrawn="1"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7600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70017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-1409" y="380"/>
            <a:ext cx="9144001" cy="91441"/>
          </a:xfrm>
          <a:prstGeom prst="rect">
            <a:avLst/>
          </a:prstGeom>
          <a:solidFill>
            <a:schemeClr val="accent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562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7786800" y="5949280"/>
            <a:ext cx="900000" cy="360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157544B-67EA-454E-8D77-134FF4203B51}" type="datetime1">
              <a:rPr lang="de-DE" smtClean="0"/>
              <a:t>22.11.2023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3960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3960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3960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283" y="5976000"/>
            <a:ext cx="1851434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9" r:id="rId4"/>
    <p:sldLayoutId id="2147483686" r:id="rId5"/>
    <p:sldLayoutId id="2147483681" r:id="rId6"/>
    <p:sldLayoutId id="2147483682" r:id="rId7"/>
  </p:sldLayoutIdLst>
  <p:transition>
    <p:pull dir="r"/>
  </p:transition>
  <p:timing>
    <p:tnLst>
      <p:par>
        <p:cTn id="1" dur="indefinite" restart="never" nodeType="tmRoot"/>
      </p:par>
    </p:tnLst>
  </p:timing>
  <p:hf sldNum="0"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58368" indent="-24688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Auf die Grundschule 				aufbauende </a:t>
            </a:r>
            <a:r>
              <a:rPr lang="de-DE" dirty="0" smtClean="0"/>
              <a:t>Schularten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>
                <a:solidFill>
                  <a:schemeClr val="accent5">
                    <a:lumMod val="50000"/>
                  </a:schemeClr>
                </a:solidFill>
              </a:rPr>
              <a:t>Ministerium für Kultus, Jugend und Sport</a:t>
            </a:r>
          </a:p>
          <a:p>
            <a:endParaRPr lang="de-DE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de-DE" sz="2000" dirty="0" smtClean="0">
                <a:solidFill>
                  <a:schemeClr val="accent5">
                    <a:lumMod val="50000"/>
                  </a:schemeClr>
                </a:solidFill>
              </a:rPr>
              <a:t>Informationsveranstaltung der Grundschule für Eltern </a:t>
            </a:r>
            <a:endParaRPr lang="de-DE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754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Folie 24</a:t>
            </a:r>
            <a:endParaRPr lang="de-DE" dirty="0"/>
          </a:p>
        </p:txBody>
      </p:sp>
      <p:sp>
        <p:nvSpPr>
          <p:cNvPr id="6" name="Inhaltsplatzhalter 1"/>
          <p:cNvSpPr>
            <a:spLocks noGrp="1"/>
          </p:cNvSpPr>
          <p:nvPr>
            <p:ph idx="1"/>
          </p:nvPr>
        </p:nvSpPr>
        <p:spPr>
          <a:xfrm>
            <a:off x="493068" y="1639887"/>
            <a:ext cx="5106094" cy="2869233"/>
          </a:xfr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 fontScale="92500" lnSpcReduction="10000"/>
          </a:bodyPr>
          <a:lstStyle/>
          <a:p>
            <a:endParaRPr lang="de-DE" sz="1600" dirty="0" smtClean="0">
              <a:solidFill>
                <a:schemeClr val="tx1"/>
              </a:solidFill>
              <a:latin typeface="Garamond"/>
              <a:cs typeface="Garamond"/>
            </a:endParaRPr>
          </a:p>
          <a:p>
            <a:pPr marL="109728" indent="0">
              <a:lnSpc>
                <a:spcPct val="140000"/>
              </a:lnSpc>
              <a:buNone/>
            </a:pPr>
            <a:r>
              <a:rPr lang="de-DE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Erforderliche Dokumente:</a:t>
            </a:r>
            <a:endParaRPr lang="de-DE" sz="17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</a:pP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Pass oder anderer Identitätsnachweis des Kindes</a:t>
            </a:r>
            <a:endParaRPr lang="de-DE" sz="17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</a:pP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Bestätigung </a:t>
            </a:r>
            <a:r>
              <a:rPr lang="de-DE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der Grundschule über </a:t>
            </a: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den Schulbesuch</a:t>
            </a:r>
          </a:p>
          <a:p>
            <a:pPr>
              <a:lnSpc>
                <a:spcPct val="140000"/>
              </a:lnSpc>
            </a:pP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Grundschulempfehlung</a:t>
            </a:r>
            <a:endParaRPr lang="de-DE" sz="17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</a:pP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Bestätigung </a:t>
            </a:r>
            <a:r>
              <a:rPr lang="de-DE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der Grundschule über </a:t>
            </a: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ein                                        </a:t>
            </a:r>
          </a:p>
          <a:p>
            <a:pPr marL="118872" indent="0">
              <a:lnSpc>
                <a:spcPct val="140000"/>
              </a:lnSpc>
              <a:buNone/>
            </a:pPr>
            <a:r>
              <a:rPr lang="de-DE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de-DE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   Informations- </a:t>
            </a:r>
            <a:r>
              <a:rPr lang="de-DE" sz="17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und Beratungsgespräch</a:t>
            </a:r>
            <a:endParaRPr lang="de-DE" sz="17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</p:txBody>
      </p:sp>
      <p:sp>
        <p:nvSpPr>
          <p:cNvPr id="10" name="Inhaltsplatzhalter 1"/>
          <p:cNvSpPr txBox="1">
            <a:spLocks/>
          </p:cNvSpPr>
          <p:nvPr/>
        </p:nvSpPr>
        <p:spPr>
          <a:xfrm>
            <a:off x="493068" y="4509120"/>
            <a:ext cx="8291959" cy="7200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Die Schulwahlentscheidung obliegt den Eltern.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Bild 1" descr="Foto Folie 24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9988" b="15039"/>
          <a:stretch/>
        </p:blipFill>
        <p:spPr>
          <a:xfrm>
            <a:off x="5599162" y="1484784"/>
            <a:ext cx="3240000" cy="2160000"/>
          </a:xfrm>
          <a:prstGeom prst="rect">
            <a:avLst/>
          </a:prstGeom>
        </p:spPr>
      </p:pic>
      <p:sp>
        <p:nvSpPr>
          <p:cNvPr id="11" name="Richtungspfeil 10"/>
          <p:cNvSpPr/>
          <p:nvPr/>
        </p:nvSpPr>
        <p:spPr>
          <a:xfrm>
            <a:off x="493068" y="4696050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73D4D6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ichtungspfeil 11"/>
          <p:cNvSpPr/>
          <p:nvPr/>
        </p:nvSpPr>
        <p:spPr>
          <a:xfrm>
            <a:off x="493068" y="1870224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73D4D6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3"/>
          <p:cNvSpPr txBox="1">
            <a:spLocks/>
          </p:cNvSpPr>
          <p:nvPr/>
        </p:nvSpPr>
        <p:spPr>
          <a:xfrm>
            <a:off x="457200" y="562000"/>
            <a:ext cx="8229600" cy="7067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defPPr>
              <a:defRPr lang="de-DE"/>
            </a:defPPr>
            <a:lvl1pPr>
              <a:spcBef>
                <a:spcPct val="0"/>
              </a:spcBef>
              <a:buNone/>
              <a:defRPr kumimoji="0" sz="36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sz="3200" dirty="0"/>
              <a:t>Anmeldung an der weiterführenden Schule </a:t>
            </a:r>
          </a:p>
        </p:txBody>
      </p:sp>
      <p:sp>
        <p:nvSpPr>
          <p:cNvPr id="14" name="Rechteck 13"/>
          <p:cNvSpPr/>
          <p:nvPr/>
        </p:nvSpPr>
        <p:spPr>
          <a:xfrm>
            <a:off x="487363" y="1484784"/>
            <a:ext cx="8352159" cy="45719"/>
          </a:xfrm>
          <a:prstGeom prst="rect">
            <a:avLst/>
          </a:prstGeom>
          <a:solidFill>
            <a:srgbClr val="73D4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21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960440"/>
          </a:xfrm>
        </p:spPr>
        <p:txBody>
          <a:bodyPr>
            <a:normAutofit/>
          </a:bodyPr>
          <a:lstStyle/>
          <a:p>
            <a:pPr marL="169564" indent="-169564">
              <a:lnSpc>
                <a:spcPct val="120000"/>
              </a:lnSpc>
              <a:spcBef>
                <a:spcPts val="0"/>
              </a:spcBef>
              <a:buClrTx/>
              <a:defRPr/>
            </a:pPr>
            <a:endParaRPr lang="de-DE" sz="2900" dirty="0" smtClean="0">
              <a:latin typeface="+mn-lt"/>
            </a:endParaRPr>
          </a:p>
          <a:p>
            <a:pPr marL="169564" indent="-169564">
              <a:lnSpc>
                <a:spcPct val="120000"/>
              </a:lnSpc>
              <a:spcBef>
                <a:spcPts val="0"/>
              </a:spcBef>
              <a:buClrTx/>
              <a:defRPr/>
            </a:pPr>
            <a:endParaRPr lang="de-DE" sz="2900" dirty="0">
              <a:latin typeface="+mn-lt"/>
            </a:endParaRPr>
          </a:p>
          <a:p>
            <a:pPr marL="169564" indent="-169564">
              <a:lnSpc>
                <a:spcPct val="120000"/>
              </a:lnSpc>
              <a:spcBef>
                <a:spcPts val="0"/>
              </a:spcBef>
              <a:buClrTx/>
              <a:defRPr/>
            </a:pPr>
            <a:endParaRPr lang="de-DE" sz="2900" dirty="0" smtClean="0">
              <a:latin typeface="+mn-lt"/>
            </a:endParaRPr>
          </a:p>
          <a:p>
            <a:pPr marL="169564" indent="-169564">
              <a:lnSpc>
                <a:spcPct val="120000"/>
              </a:lnSpc>
              <a:spcBef>
                <a:spcPts val="0"/>
              </a:spcBef>
              <a:buClrTx/>
              <a:defRPr/>
            </a:pPr>
            <a:endParaRPr lang="de-DE" sz="2900" dirty="0">
              <a:latin typeface="+mn-lt"/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Folie 21</a:t>
            </a:r>
            <a:endParaRPr lang="de-DE" dirty="0"/>
          </a:p>
        </p:txBody>
      </p:sp>
      <p:sp>
        <p:nvSpPr>
          <p:cNvPr id="8" name="Titel 3"/>
          <p:cNvSpPr txBox="1">
            <a:spLocks/>
          </p:cNvSpPr>
          <p:nvPr/>
        </p:nvSpPr>
        <p:spPr>
          <a:xfrm>
            <a:off x="457200" y="562000"/>
            <a:ext cx="8229600" cy="128282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endParaRPr lang="de-DE" sz="3200" dirty="0" smtClean="0"/>
          </a:p>
        </p:txBody>
      </p:sp>
      <p:sp>
        <p:nvSpPr>
          <p:cNvPr id="6" name="Titel 3"/>
          <p:cNvSpPr txBox="1">
            <a:spLocks/>
          </p:cNvSpPr>
          <p:nvPr/>
        </p:nvSpPr>
        <p:spPr>
          <a:xfrm>
            <a:off x="457199" y="562000"/>
            <a:ext cx="8385175" cy="850776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de-DE"/>
            </a:defPPr>
            <a:lvl1pPr>
              <a:spcBef>
                <a:spcPct val="0"/>
              </a:spcBef>
              <a:buNone/>
              <a:defRPr kumimoji="0" sz="36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Sonderpädagogische Beratung, </a:t>
            </a:r>
          </a:p>
          <a:p>
            <a:r>
              <a:rPr lang="de-DE" sz="3200" dirty="0" smtClean="0"/>
              <a:t>				Unterstützung und Bildung</a:t>
            </a:r>
            <a:endParaRPr lang="de-DE" sz="3200" dirty="0"/>
          </a:p>
        </p:txBody>
      </p:sp>
      <p:sp>
        <p:nvSpPr>
          <p:cNvPr id="11" name="Freihandform 10"/>
          <p:cNvSpPr/>
          <p:nvPr/>
        </p:nvSpPr>
        <p:spPr>
          <a:xfrm>
            <a:off x="628576" y="4359482"/>
            <a:ext cx="8136830" cy="797710"/>
          </a:xfrm>
          <a:custGeom>
            <a:avLst/>
            <a:gdLst>
              <a:gd name="connsiteX0" fmla="*/ 0 w 2586776"/>
              <a:gd name="connsiteY0" fmla="*/ 0 h 1725380"/>
              <a:gd name="connsiteX1" fmla="*/ 2586776 w 2586776"/>
              <a:gd name="connsiteY1" fmla="*/ 0 h 1725380"/>
              <a:gd name="connsiteX2" fmla="*/ 2586776 w 2586776"/>
              <a:gd name="connsiteY2" fmla="*/ 1725380 h 1725380"/>
              <a:gd name="connsiteX3" fmla="*/ 0 w 2586776"/>
              <a:gd name="connsiteY3" fmla="*/ 1725380 h 1725380"/>
              <a:gd name="connsiteX4" fmla="*/ 0 w 2586776"/>
              <a:gd name="connsiteY4" fmla="*/ 0 h 17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6776" h="1725380">
                <a:moveTo>
                  <a:pt x="0" y="0"/>
                </a:moveTo>
                <a:lnTo>
                  <a:pt x="2586776" y="0"/>
                </a:lnTo>
                <a:lnTo>
                  <a:pt x="2586776" y="1725380"/>
                </a:lnTo>
                <a:lnTo>
                  <a:pt x="0" y="172538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0" rIns="108000" bIns="0" numCol="1" spcCol="1270" anchor="ctr" anchorCtr="0">
            <a:noAutofit/>
          </a:bodyPr>
          <a:lstStyle/>
          <a:p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Bildungswegekonferenz: </a:t>
            </a:r>
          </a:p>
          <a:p>
            <a:pPr lvl="1"/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    Klärung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mit den Eltern, wo der Anspruch eingelöst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werden soll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628576" y="1767194"/>
            <a:ext cx="8136904" cy="1157750"/>
          </a:xfrm>
          <a:custGeom>
            <a:avLst/>
            <a:gdLst>
              <a:gd name="connsiteX0" fmla="*/ 0 w 2586776"/>
              <a:gd name="connsiteY0" fmla="*/ 0 h 1725380"/>
              <a:gd name="connsiteX1" fmla="*/ 2586776 w 2586776"/>
              <a:gd name="connsiteY1" fmla="*/ 0 h 1725380"/>
              <a:gd name="connsiteX2" fmla="*/ 2586776 w 2586776"/>
              <a:gd name="connsiteY2" fmla="*/ 1725380 h 1725380"/>
              <a:gd name="connsiteX3" fmla="*/ 0 w 2586776"/>
              <a:gd name="connsiteY3" fmla="*/ 1725380 h 1725380"/>
              <a:gd name="connsiteX4" fmla="*/ 0 w 2586776"/>
              <a:gd name="connsiteY4" fmla="*/ 0 h 17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6776" h="1725380">
                <a:moveTo>
                  <a:pt x="0" y="0"/>
                </a:moveTo>
                <a:lnTo>
                  <a:pt x="2586776" y="0"/>
                </a:lnTo>
                <a:lnTo>
                  <a:pt x="2586776" y="1725380"/>
                </a:lnTo>
                <a:lnTo>
                  <a:pt x="0" y="172538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0" rIns="108000" bIns="0" numCol="1" spcCol="1270" anchor="ctr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Sonderpädagogisches Bildungs- und Beratungsangebot: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Befristung des Anspruchs i. d. R. zunächst höchstens bis zum Ende der Primarstufe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Weiterführung in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der Sekundarstufe I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möglich</a:t>
            </a:r>
          </a:p>
        </p:txBody>
      </p:sp>
      <p:sp>
        <p:nvSpPr>
          <p:cNvPr id="13" name="Freihandform 12"/>
          <p:cNvSpPr/>
          <p:nvPr/>
        </p:nvSpPr>
        <p:spPr>
          <a:xfrm>
            <a:off x="628576" y="3135346"/>
            <a:ext cx="8136830" cy="1157750"/>
          </a:xfrm>
          <a:custGeom>
            <a:avLst/>
            <a:gdLst>
              <a:gd name="connsiteX0" fmla="*/ 0 w 2586776"/>
              <a:gd name="connsiteY0" fmla="*/ 0 h 1725380"/>
              <a:gd name="connsiteX1" fmla="*/ 2586776 w 2586776"/>
              <a:gd name="connsiteY1" fmla="*/ 0 h 1725380"/>
              <a:gd name="connsiteX2" fmla="*/ 2586776 w 2586776"/>
              <a:gd name="connsiteY2" fmla="*/ 1725380 h 1725380"/>
              <a:gd name="connsiteX3" fmla="*/ 0 w 2586776"/>
              <a:gd name="connsiteY3" fmla="*/ 1725380 h 1725380"/>
              <a:gd name="connsiteX4" fmla="*/ 0 w 2586776"/>
              <a:gd name="connsiteY4" fmla="*/ 0 h 17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6776" h="1725380">
                <a:moveTo>
                  <a:pt x="0" y="0"/>
                </a:moveTo>
                <a:lnTo>
                  <a:pt x="2586776" y="0"/>
                </a:lnTo>
                <a:lnTo>
                  <a:pt x="2586776" y="1725380"/>
                </a:lnTo>
                <a:lnTo>
                  <a:pt x="0" y="172538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0" rIns="108000" bIns="0" numCol="1" spcCol="1270" anchor="ctr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Staatliches Schulamt: Klärung vor dem Übergang auf eine weiterführende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Schule,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schulische Bildung an der allgemeinen Schule gelingt,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sonderpädagogische Beratung/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Unterstützung erforderlich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/ausreichend ist oder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Anspruch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auf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ein sonderpädagogisches Bildungsangebot (weiter)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besteht</a:t>
            </a:r>
          </a:p>
        </p:txBody>
      </p:sp>
      <p:sp>
        <p:nvSpPr>
          <p:cNvPr id="14" name="Rechteck 13"/>
          <p:cNvSpPr/>
          <p:nvPr/>
        </p:nvSpPr>
        <p:spPr>
          <a:xfrm>
            <a:off x="484561" y="1472084"/>
            <a:ext cx="8357814" cy="45719"/>
          </a:xfrm>
          <a:prstGeom prst="rect">
            <a:avLst/>
          </a:prstGeom>
          <a:solidFill>
            <a:srgbClr val="1E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ichtungspfeil 14"/>
          <p:cNvSpPr/>
          <p:nvPr/>
        </p:nvSpPr>
        <p:spPr>
          <a:xfrm>
            <a:off x="484560" y="1772816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AEBD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ichtungspfeil 15"/>
          <p:cNvSpPr/>
          <p:nvPr/>
        </p:nvSpPr>
        <p:spPr>
          <a:xfrm>
            <a:off x="484560" y="3135346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AEBD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ichtungspfeil 16"/>
          <p:cNvSpPr/>
          <p:nvPr/>
        </p:nvSpPr>
        <p:spPr>
          <a:xfrm>
            <a:off x="484560" y="4437112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AEBD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34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Folie 3</a:t>
            </a:r>
            <a:endParaRPr lang="de-DE" dirty="0"/>
          </a:p>
        </p:txBody>
      </p:sp>
      <p:sp>
        <p:nvSpPr>
          <p:cNvPr id="8" name="Freihandform 7"/>
          <p:cNvSpPr/>
          <p:nvPr/>
        </p:nvSpPr>
        <p:spPr>
          <a:xfrm>
            <a:off x="482402" y="2060848"/>
            <a:ext cx="5040560" cy="2232248"/>
          </a:xfrm>
          <a:custGeom>
            <a:avLst/>
            <a:gdLst>
              <a:gd name="connsiteX0" fmla="*/ 0 w 8229600"/>
              <a:gd name="connsiteY0" fmla="*/ 0 h 1020600"/>
              <a:gd name="connsiteX1" fmla="*/ 8229600 w 8229600"/>
              <a:gd name="connsiteY1" fmla="*/ 0 h 1020600"/>
              <a:gd name="connsiteX2" fmla="*/ 8229600 w 8229600"/>
              <a:gd name="connsiteY2" fmla="*/ 1020600 h 1020600"/>
              <a:gd name="connsiteX3" fmla="*/ 0 w 8229600"/>
              <a:gd name="connsiteY3" fmla="*/ 1020600 h 1020600"/>
              <a:gd name="connsiteX4" fmla="*/ 0 w 8229600"/>
              <a:gd name="connsiteY4" fmla="*/ 0 h 102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9600" h="1020600">
                <a:moveTo>
                  <a:pt x="0" y="0"/>
                </a:moveTo>
                <a:lnTo>
                  <a:pt x="8229600" y="0"/>
                </a:lnTo>
                <a:lnTo>
                  <a:pt x="8229600" y="1020600"/>
                </a:lnTo>
                <a:lnTo>
                  <a:pt x="0" y="1020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000" tIns="187452" rIns="638708" bIns="113792" numCol="1" spcCol="1270" anchor="t" anchorCtr="0">
            <a:noAutofit/>
          </a:bodyPr>
          <a:lstStyle/>
          <a:p>
            <a:pPr indent="-457200" defTabSz="711200">
              <a:spcBef>
                <a:spcPct val="0"/>
              </a:spcBef>
              <a:spcAft>
                <a:spcPct val="15000"/>
              </a:spcAft>
            </a:pPr>
            <a:r>
              <a:rPr lang="de-D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Bausteine des Übergangsverfahrens </a:t>
            </a:r>
            <a:endParaRPr lang="de-DE" sz="2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indent="-457200" defTabSz="711200">
              <a:spcBef>
                <a:spcPct val="0"/>
              </a:spcBef>
              <a:spcAft>
                <a:spcPct val="15000"/>
              </a:spcAft>
            </a:pPr>
            <a:endParaRPr lang="de-DE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indent="-457200" defTabSz="711200">
              <a:spcBef>
                <a:spcPct val="0"/>
              </a:spcBef>
              <a:spcAft>
                <a:spcPct val="15000"/>
              </a:spcAft>
            </a:pPr>
            <a:r>
              <a:rPr lang="de-DE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Überlegungen zur Schulwahl </a:t>
            </a:r>
            <a:endParaRPr lang="de-DE" sz="2400" kern="1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Bild 5" descr="Foto Folie 3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" t="-3005" r="9008" b="14788"/>
          <a:stretch/>
        </p:blipFill>
        <p:spPr>
          <a:xfrm>
            <a:off x="5613660" y="1412776"/>
            <a:ext cx="3240360" cy="2160000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467544" y="908720"/>
            <a:ext cx="8387531" cy="648120"/>
          </a:xfrm>
          <a:prstGeom prst="rect">
            <a:avLst/>
          </a:prstGeom>
          <a:solidFill>
            <a:srgbClr val="1E90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 I</a:t>
            </a:r>
            <a:r>
              <a:rPr lang="de-DE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. Von der Primar- in die Sekundarstufe </a:t>
            </a:r>
            <a:endParaRPr lang="de-DE" sz="2800" dirty="0">
              <a:latin typeface="Arial"/>
              <a:cs typeface="Arial"/>
            </a:endParaRPr>
          </a:p>
        </p:txBody>
      </p:sp>
      <p:sp>
        <p:nvSpPr>
          <p:cNvPr id="9" name="Richtungspfeil 8"/>
          <p:cNvSpPr/>
          <p:nvPr/>
        </p:nvSpPr>
        <p:spPr>
          <a:xfrm>
            <a:off x="488752" y="2276872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ichtungspfeil 9"/>
          <p:cNvSpPr/>
          <p:nvPr/>
        </p:nvSpPr>
        <p:spPr>
          <a:xfrm>
            <a:off x="488752" y="3439542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95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0881FF9-BC2C-418E-8256-FE56DD482287}" type="datetime1">
              <a:rPr lang="de-DE" smtClean="0"/>
              <a:t>22.11.2023</a:t>
            </a:fld>
            <a:endParaRPr lang="de-DE" dirty="0"/>
          </a:p>
        </p:txBody>
      </p:sp>
      <p:sp>
        <p:nvSpPr>
          <p:cNvPr id="6" name="Rechteck 1"/>
          <p:cNvSpPr>
            <a:spLocks noChangeArrowheads="1"/>
          </p:cNvSpPr>
          <p:nvPr/>
        </p:nvSpPr>
        <p:spPr bwMode="auto">
          <a:xfrm>
            <a:off x="684213" y="3284538"/>
            <a:ext cx="7848600" cy="168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altLang="de-DE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„Wir wollen den Eltern mit unserer Beratung Hilfen an die Hand geben, die richtige Entscheidung für ihr Kind zu treffen!“ </a:t>
            </a:r>
          </a:p>
        </p:txBody>
      </p:sp>
      <p:sp>
        <p:nvSpPr>
          <p:cNvPr id="7" name="Rechteck 2"/>
          <p:cNvSpPr>
            <a:spLocks noChangeArrowheads="1"/>
          </p:cNvSpPr>
          <p:nvPr/>
        </p:nvSpPr>
        <p:spPr bwMode="auto">
          <a:xfrm>
            <a:off x="684213" y="1052513"/>
            <a:ext cx="7848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Das Bestreben der Viertklassenlehrer ist es, Sie bestmöglich zu beraten!</a:t>
            </a:r>
          </a:p>
        </p:txBody>
      </p:sp>
    </p:spTree>
    <p:extLst>
      <p:ext uri="{BB962C8B-B14F-4D97-AF65-F5344CB8AC3E}">
        <p14:creationId xmlns:p14="http://schemas.microsoft.com/office/powerpoint/2010/main" val="199223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Folie 4</a:t>
            </a:r>
            <a:endParaRPr lang="de-DE" dirty="0"/>
          </a:p>
        </p:txBody>
      </p:sp>
      <p:sp>
        <p:nvSpPr>
          <p:cNvPr id="8" name="Titel 3"/>
          <p:cNvSpPr txBox="1">
            <a:spLocks/>
          </p:cNvSpPr>
          <p:nvPr/>
        </p:nvSpPr>
        <p:spPr>
          <a:xfrm>
            <a:off x="457200" y="562000"/>
            <a:ext cx="8229600" cy="7067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Bausteine des Übergangsverfahrens 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4417640" y="2420888"/>
            <a:ext cx="4330824" cy="2448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de-DE" sz="1600" b="1" dirty="0" smtClean="0">
                <a:solidFill>
                  <a:srgbClr val="1EAEBD"/>
                </a:solidFill>
                <a:latin typeface="Arial"/>
                <a:cs typeface="Arial"/>
              </a:rPr>
              <a:t>gesamtpädagogische Langzeitbetrachtung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de-DE" sz="1600" dirty="0" smtClean="0">
                <a:solidFill>
                  <a:srgbClr val="1EAEBD"/>
                </a:solidFill>
                <a:latin typeface="Arial"/>
                <a:cs typeface="Arial"/>
              </a:rPr>
              <a:t>Standarderreichung </a:t>
            </a:r>
            <a:r>
              <a:rPr lang="de-DE" sz="1600" dirty="0">
                <a:solidFill>
                  <a:srgbClr val="1EAEBD"/>
                </a:solidFill>
                <a:latin typeface="Arial"/>
                <a:cs typeface="Arial"/>
              </a:rPr>
              <a:t>in den einzelnen </a:t>
            </a:r>
            <a:r>
              <a:rPr lang="de-DE" sz="1600" dirty="0" smtClean="0">
                <a:solidFill>
                  <a:srgbClr val="1EAEBD"/>
                </a:solidFill>
                <a:latin typeface="Arial"/>
                <a:cs typeface="Arial"/>
              </a:rPr>
              <a:t>Fächern (vgl. Halbjahresinformation Kl. 4)</a:t>
            </a:r>
            <a:endParaRPr lang="de-DE" sz="1600" dirty="0">
              <a:solidFill>
                <a:srgbClr val="1EAEBD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de-DE" sz="1600" dirty="0">
                <a:solidFill>
                  <a:srgbClr val="1EAEBD"/>
                </a:solidFill>
                <a:latin typeface="Arial"/>
                <a:cs typeface="Arial"/>
              </a:rPr>
              <a:t>Leistungsentwicklung in Klasse 3 und 4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de-DE" sz="1600" dirty="0" smtClean="0">
                <a:solidFill>
                  <a:srgbClr val="1EAEBD"/>
                </a:solidFill>
                <a:latin typeface="Arial"/>
                <a:cs typeface="Arial"/>
              </a:rPr>
              <a:t>Lern-, Arbeits- </a:t>
            </a:r>
            <a:r>
              <a:rPr lang="de-DE" sz="1600" dirty="0">
                <a:solidFill>
                  <a:srgbClr val="1EAEBD"/>
                </a:solidFill>
                <a:latin typeface="Arial"/>
                <a:cs typeface="Arial"/>
              </a:rPr>
              <a:t>und Sozialverhalten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de-DE" sz="1600" dirty="0" smtClean="0">
                <a:solidFill>
                  <a:srgbClr val="1EAEBD"/>
                </a:solidFill>
                <a:latin typeface="Arial"/>
                <a:cs typeface="Arial"/>
              </a:rPr>
              <a:t>Entwicklungspotenziale </a:t>
            </a:r>
            <a:r>
              <a:rPr lang="de-DE" sz="1600" dirty="0">
                <a:solidFill>
                  <a:srgbClr val="1EAEBD"/>
                </a:solidFill>
                <a:latin typeface="Arial"/>
                <a:cs typeface="Arial"/>
              </a:rPr>
              <a:t>des Kindes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de-DE" sz="1600" dirty="0" smtClean="0">
                <a:solidFill>
                  <a:srgbClr val="1EAEBD"/>
                </a:solidFill>
                <a:latin typeface="Arial"/>
                <a:cs typeface="Arial"/>
              </a:rPr>
              <a:t>besondere </a:t>
            </a:r>
            <a:r>
              <a:rPr lang="de-DE" sz="1600" dirty="0">
                <a:solidFill>
                  <a:srgbClr val="1EAEBD"/>
                </a:solidFill>
                <a:latin typeface="Arial"/>
                <a:cs typeface="Arial"/>
              </a:rPr>
              <a:t>Förderprozesse (z.B. LRS, Rechenschwäche</a:t>
            </a:r>
            <a:r>
              <a:rPr lang="de-DE" sz="1600" dirty="0" smtClean="0">
                <a:solidFill>
                  <a:srgbClr val="1EAEBD"/>
                </a:solidFill>
                <a:latin typeface="Arial"/>
                <a:cs typeface="Arial"/>
              </a:rPr>
              <a:t>)</a:t>
            </a:r>
            <a:endParaRPr lang="de-DE" sz="1600" dirty="0">
              <a:solidFill>
                <a:srgbClr val="1EAEBD"/>
              </a:solidFill>
              <a:latin typeface="Arial"/>
              <a:cs typeface="Arial"/>
            </a:endParaRPr>
          </a:p>
        </p:txBody>
      </p:sp>
      <p:sp>
        <p:nvSpPr>
          <p:cNvPr id="9" name="Flussdiagramm: Prozess 8"/>
          <p:cNvSpPr/>
          <p:nvPr/>
        </p:nvSpPr>
        <p:spPr>
          <a:xfrm>
            <a:off x="630932" y="5013257"/>
            <a:ext cx="8003232" cy="503975"/>
          </a:xfrm>
          <a:prstGeom prst="flowChartProcess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z</a:t>
            </a:r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usätzliche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Beratung auf Wunsch der Eltern in </a:t>
            </a:r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Klasse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1" name="Flussdiagramm: Prozess 10"/>
          <p:cNvSpPr/>
          <p:nvPr/>
        </p:nvSpPr>
        <p:spPr>
          <a:xfrm>
            <a:off x="608072" y="1628776"/>
            <a:ext cx="8003232" cy="720000"/>
          </a:xfrm>
          <a:prstGeom prst="flowChartProcess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Beratung und Information für Eltern ab dem Grundschulbeginn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69268" y="2636912"/>
            <a:ext cx="3178696" cy="2088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Grundschulempfehlung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Richtungspfeil 11"/>
          <p:cNvSpPr/>
          <p:nvPr/>
        </p:nvSpPr>
        <p:spPr>
          <a:xfrm>
            <a:off x="4067944" y="2852936"/>
            <a:ext cx="216024" cy="1728192"/>
          </a:xfrm>
          <a:prstGeom prst="homePlate">
            <a:avLst>
              <a:gd name="adj" fmla="val 99383"/>
            </a:avLst>
          </a:prstGeom>
          <a:solidFill>
            <a:srgbClr val="1E90BC">
              <a:alpha val="7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995936" y="2852936"/>
            <a:ext cx="36008" cy="1728192"/>
          </a:xfrm>
          <a:prstGeom prst="rect">
            <a:avLst/>
          </a:prstGeom>
          <a:solidFill>
            <a:srgbClr val="1E90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ichtungspfeil 12"/>
          <p:cNvSpPr/>
          <p:nvPr/>
        </p:nvSpPr>
        <p:spPr>
          <a:xfrm>
            <a:off x="486916" y="1813074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ichtungspfeil 13"/>
          <p:cNvSpPr/>
          <p:nvPr/>
        </p:nvSpPr>
        <p:spPr>
          <a:xfrm>
            <a:off x="490910" y="3501008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ichtungspfeil 14"/>
          <p:cNvSpPr/>
          <p:nvPr/>
        </p:nvSpPr>
        <p:spPr>
          <a:xfrm>
            <a:off x="486916" y="5085184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482401" y="1484784"/>
            <a:ext cx="8372673" cy="45719"/>
          </a:xfrm>
          <a:prstGeom prst="rect">
            <a:avLst/>
          </a:prstGeom>
          <a:solidFill>
            <a:srgbClr val="1E90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11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0881FF9-BC2C-418E-8256-FE56DD482287}" type="datetime1">
              <a:rPr lang="de-DE" smtClean="0"/>
              <a:t>22.11.2023</a:t>
            </a:fld>
            <a:endParaRPr lang="de-DE" dirty="0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611188" y="2997200"/>
            <a:ext cx="79216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Jede Schulart hat ihr </a:t>
            </a:r>
          </a:p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de-DE" altLang="de-DE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eigenes Profil</a:t>
            </a:r>
            <a:r>
              <a:rPr lang="de-DE" alt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welches die besonderen Begabungen, Leistungsfähigkeiten und Neigungen jedes einzelnen Kindes zur Geltung kommen lassen soll.</a:t>
            </a:r>
            <a:endParaRPr lang="de-DE" altLang="de-DE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11187" y="596900"/>
            <a:ext cx="7921625" cy="1243013"/>
          </a:xfrm>
          <a:prstGeom prst="rect">
            <a:avLst/>
          </a:prstGeom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Monotype Sorts" pitchFamily="2" charset="2"/>
              <a:buNone/>
              <a:defRPr/>
            </a:pPr>
            <a:r>
              <a:rPr lang="de-DE" kern="0" dirty="0" smtClean="0">
                <a:latin typeface="Garamond" panose="02020404030301010803" pitchFamily="18" charset="0"/>
                <a:cs typeface="Arial" panose="020B0604020202020204" pitchFamily="34" charset="0"/>
              </a:rPr>
              <a:t>Welche weiterführenden Schularten gibt es?</a:t>
            </a:r>
            <a:endParaRPr lang="de-DE" sz="2000" kern="0" dirty="0" smtClean="0"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11187" y="1868488"/>
            <a:ext cx="79216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de-DE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Werkrealschule – Realschule - Gymnasium - GMS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de-DE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Wodurch unterscheiden sie sich? </a:t>
            </a:r>
          </a:p>
        </p:txBody>
      </p:sp>
      <p:sp>
        <p:nvSpPr>
          <p:cNvPr id="9" name="Rechteck 8"/>
          <p:cNvSpPr/>
          <p:nvPr/>
        </p:nvSpPr>
        <p:spPr>
          <a:xfrm>
            <a:off x="468313" y="1484784"/>
            <a:ext cx="8386762" cy="45719"/>
          </a:xfrm>
          <a:prstGeom prst="rect">
            <a:avLst/>
          </a:prstGeom>
          <a:solidFill>
            <a:srgbClr val="1E90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22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Folie 5</a:t>
            </a:r>
            <a:endParaRPr lang="de-DE" dirty="0"/>
          </a:p>
        </p:txBody>
      </p:sp>
      <p:sp>
        <p:nvSpPr>
          <p:cNvPr id="8" name="Titel 3"/>
          <p:cNvSpPr txBox="1">
            <a:spLocks/>
          </p:cNvSpPr>
          <p:nvPr/>
        </p:nvSpPr>
        <p:spPr>
          <a:xfrm>
            <a:off x="457200" y="562000"/>
            <a:ext cx="8229600" cy="7067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Überlegungen zur Schulwahl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608002" y="2469656"/>
            <a:ext cx="3158828" cy="72008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kern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Konzentrationsfähigkeit</a:t>
            </a:r>
            <a:endParaRPr lang="de-DE" sz="2200" kern="1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06422" y="1651660"/>
            <a:ext cx="2314600" cy="720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Begabungsprofil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06098" y="4179560"/>
            <a:ext cx="2304436" cy="720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Resilienz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06683" y="3323084"/>
            <a:ext cx="2329959" cy="720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Lernmotivation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63974" y="2483132"/>
            <a:ext cx="4975861" cy="720080"/>
          </a:xfrm>
          <a:prstGeom prst="roundRect">
            <a:avLst>
              <a:gd name="adj" fmla="val 0"/>
            </a:avLst>
          </a:prstGeom>
          <a:solidFill>
            <a:srgbClr val="FFFDE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Wie konzentrationsfähig ist mein Kind?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Kann sich mein Kind in eine Sache vertiefen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?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3863974" y="3330020"/>
            <a:ext cx="4975861" cy="720000"/>
          </a:xfrm>
          <a:prstGeom prst="roundRect">
            <a:avLst>
              <a:gd name="adj" fmla="val 0"/>
            </a:avLst>
          </a:prstGeom>
          <a:solidFill>
            <a:srgbClr val="FFFDE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Welchen Anspruch hat mein Kind an sich selbst?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In welchem Maß ist es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zu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einem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Bedürfnisaufschub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fähig?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863975" y="1668158"/>
            <a:ext cx="4975860" cy="720025"/>
          </a:xfrm>
          <a:prstGeom prst="roundRect">
            <a:avLst>
              <a:gd name="adj" fmla="val 0"/>
            </a:avLst>
          </a:prstGeom>
          <a:solidFill>
            <a:srgbClr val="FFFDE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Welche Stärken/Schwächen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hat mein Kind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Welche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Interessen/Talente/Begabungen hat mein Kind?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863975" y="4194116"/>
            <a:ext cx="4984750" cy="720000"/>
          </a:xfrm>
          <a:prstGeom prst="roundRect">
            <a:avLst>
              <a:gd name="adj" fmla="val 0"/>
            </a:avLst>
          </a:prstGeom>
          <a:solidFill>
            <a:srgbClr val="FFFDE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e-DE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Wie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belastbar ist mein Kind?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Wie geht mein Kind mit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Misserfolgen um?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606098" y="5074136"/>
            <a:ext cx="3024336" cy="720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Soziale Kompetenz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3863974" y="5077644"/>
            <a:ext cx="4975861" cy="720000"/>
          </a:xfrm>
          <a:prstGeom prst="roundRect">
            <a:avLst>
              <a:gd name="adj" fmla="val 0"/>
            </a:avLst>
          </a:prstGeom>
          <a:solidFill>
            <a:srgbClr val="FFFDE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Wie selbstständig ist mein Kind?</a:t>
            </a:r>
          </a:p>
          <a:p>
            <a:pPr marL="285750" indent="-285750">
              <a:buFont typeface="Arial"/>
              <a:buChar char="•"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Wie kooperativ ist mein Kind?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Richtungspfeil 25"/>
          <p:cNvSpPr/>
          <p:nvPr/>
        </p:nvSpPr>
        <p:spPr>
          <a:xfrm>
            <a:off x="487772" y="1825774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ichtungspfeil 26"/>
          <p:cNvSpPr/>
          <p:nvPr/>
        </p:nvSpPr>
        <p:spPr>
          <a:xfrm>
            <a:off x="487772" y="2636912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ichtungspfeil 27"/>
          <p:cNvSpPr/>
          <p:nvPr/>
        </p:nvSpPr>
        <p:spPr>
          <a:xfrm>
            <a:off x="485868" y="3501008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ichtungspfeil 28"/>
          <p:cNvSpPr/>
          <p:nvPr/>
        </p:nvSpPr>
        <p:spPr>
          <a:xfrm>
            <a:off x="485868" y="4365104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ichtungspfeil 29"/>
          <p:cNvSpPr/>
          <p:nvPr/>
        </p:nvSpPr>
        <p:spPr>
          <a:xfrm>
            <a:off x="485868" y="5229200"/>
            <a:ext cx="110936" cy="380353"/>
          </a:xfrm>
          <a:prstGeom prst="homePlate">
            <a:avLst>
              <a:gd name="adj" fmla="val 99383"/>
            </a:avLst>
          </a:prstGeom>
          <a:solidFill>
            <a:srgbClr val="1E90BC">
              <a:alpha val="6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468313" y="1484784"/>
            <a:ext cx="8386762" cy="45719"/>
          </a:xfrm>
          <a:prstGeom prst="rect">
            <a:avLst/>
          </a:prstGeom>
          <a:solidFill>
            <a:srgbClr val="1E90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68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68313" y="1628800"/>
            <a:ext cx="8374062" cy="720088"/>
          </a:xfrm>
          <a:prstGeom prst="rect">
            <a:avLst/>
          </a:prstGeom>
          <a:solidFill>
            <a:srgbClr val="73D4D6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68313" y="2438912"/>
            <a:ext cx="8374062" cy="720000"/>
          </a:xfrm>
          <a:prstGeom prst="rect">
            <a:avLst/>
          </a:prstGeom>
          <a:solidFill>
            <a:srgbClr val="73D4D6">
              <a:alpha val="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468313" y="3248936"/>
            <a:ext cx="8374062" cy="792088"/>
          </a:xfrm>
          <a:prstGeom prst="rect">
            <a:avLst/>
          </a:prstGeom>
          <a:solidFill>
            <a:srgbClr val="73D4D6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468313" y="4131048"/>
            <a:ext cx="8374062" cy="792104"/>
          </a:xfrm>
          <a:prstGeom prst="rect">
            <a:avLst/>
          </a:prstGeom>
          <a:solidFill>
            <a:srgbClr val="73D4D6">
              <a:alpha val="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68313" y="5013176"/>
            <a:ext cx="8374062" cy="720080"/>
          </a:xfrm>
          <a:prstGeom prst="rect">
            <a:avLst/>
          </a:prstGeom>
          <a:solidFill>
            <a:srgbClr val="73D4D6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70454"/>
              </p:ext>
            </p:extLst>
          </p:nvPr>
        </p:nvGraphicFramePr>
        <p:xfrm>
          <a:off x="675184" y="1556792"/>
          <a:ext cx="7992888" cy="419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5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880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Informationsabend</a:t>
                      </a:r>
                      <a:r>
                        <a:rPr lang="de-DE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der Grundschule mit den weiterführenden Schulen </a:t>
                      </a:r>
                      <a:endParaRPr lang="de-DE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Oktober – Dezember</a:t>
                      </a:r>
                    </a:p>
                    <a:p>
                      <a:endParaRPr lang="de-DE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80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Erstellung der Grundschulempfehlung</a:t>
                      </a:r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Oktober – Januar</a:t>
                      </a:r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80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intensive Beratung der Eltern </a:t>
                      </a:r>
                    </a:p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durch die Grundschullehrkräfte/ Klassenkonferenz</a:t>
                      </a:r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Dezember – Januar</a:t>
                      </a:r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Ausgabe der Halbjahresinformation mit der Grundschulempfehlung</a:t>
                      </a:r>
                      <a:r>
                        <a:rPr lang="de-DE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02. Februar 2024</a:t>
                      </a:r>
                      <a:endParaRPr lang="de-DE" sz="1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80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Anmeldung</a:t>
                      </a:r>
                      <a:r>
                        <a:rPr lang="de-DE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an einer weiterführenden Schule</a:t>
                      </a:r>
                      <a:endParaRPr lang="de-DE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05.-08. März 2024</a:t>
                      </a:r>
                      <a:r>
                        <a:rPr lang="de-DE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(bis 10.April bei Inanspruchnahme des besonderen Beratungsverfahrens)</a:t>
                      </a:r>
                      <a:endParaRPr lang="de-DE" sz="160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7" name="Titel 3"/>
          <p:cNvSpPr txBox="1">
            <a:spLocks/>
          </p:cNvSpPr>
          <p:nvPr/>
        </p:nvSpPr>
        <p:spPr>
          <a:xfrm>
            <a:off x="457200" y="562000"/>
            <a:ext cx="8229600" cy="7067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sz="3200" dirty="0"/>
              <a:t>Zeitlicher Ablauf </a:t>
            </a:r>
            <a:r>
              <a:rPr lang="de-DE" sz="3200" dirty="0" smtClean="0"/>
              <a:t>des </a:t>
            </a:r>
            <a:r>
              <a:rPr lang="de-DE" sz="3200" dirty="0"/>
              <a:t>Übergangsverfahrens</a:t>
            </a:r>
          </a:p>
        </p:txBody>
      </p:sp>
      <p:sp>
        <p:nvSpPr>
          <p:cNvPr id="6" name="Rechteck 5"/>
          <p:cNvSpPr/>
          <p:nvPr/>
        </p:nvSpPr>
        <p:spPr>
          <a:xfrm>
            <a:off x="468313" y="1484784"/>
            <a:ext cx="8374062" cy="72008"/>
          </a:xfrm>
          <a:prstGeom prst="rect">
            <a:avLst/>
          </a:prstGeom>
          <a:solidFill>
            <a:srgbClr val="73D4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68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0881FF9-BC2C-418E-8256-FE56DD482287}" type="datetime1">
              <a:rPr lang="de-DE" smtClean="0"/>
              <a:t>22.11.2023</a:t>
            </a:fld>
            <a:endParaRPr lang="de-DE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1188" y="710336"/>
            <a:ext cx="7921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dirty="0">
                <a:latin typeface="Garamond" panose="02020404030301010803" pitchFamily="18" charset="0"/>
              </a:rPr>
              <a:t>Beratungsverfahren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3220996"/>
            <a:ext cx="79216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Durchführung der Elternberatung durch einen Beratungslehrer (ggf. wird auch ein Test durchgeführt</a:t>
            </a:r>
            <a:r>
              <a:rPr lang="de-DE" alt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de-DE" alt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Empfehlung: Eltern melden ihr Kind zunächst trotzdem an der gedachten weiterführenden Schule an ( 5. bis 8. März)</a:t>
            </a:r>
            <a:endParaRPr lang="de-DE" altLang="de-DE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94531" y="4698324"/>
            <a:ext cx="79216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de-DE" alt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Anmeldung/Ummeldung </a:t>
            </a: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an </a:t>
            </a:r>
            <a:r>
              <a:rPr lang="de-DE" alt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der gewünschten (nach Beratung) </a:t>
            </a: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weiterführenden Schule                                                                           </a:t>
            </a:r>
            <a:r>
              <a:rPr lang="de-DE" alt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bis </a:t>
            </a:r>
            <a:r>
              <a:rPr lang="de-DE" alt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10. </a:t>
            </a:r>
            <a:r>
              <a:rPr lang="de-DE" alt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April </a:t>
            </a:r>
            <a:r>
              <a:rPr lang="de-DE" alt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2024</a:t>
            </a:r>
            <a:r>
              <a:rPr lang="de-DE" alt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        </a:t>
            </a:r>
            <a:endParaRPr lang="de-DE" altLang="de-DE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68313" y="1484784"/>
            <a:ext cx="8374062" cy="72008"/>
          </a:xfrm>
          <a:prstGeom prst="rect">
            <a:avLst/>
          </a:prstGeom>
          <a:solidFill>
            <a:srgbClr val="73D4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94531" y="1738312"/>
            <a:ext cx="79216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Rückmeldung der Eltern, ob sie die Teilnahme am Besonderen Beratungsverfahren wünschen, spätestens vier Schultage nach Ausgabe der </a:t>
            </a:r>
            <a:r>
              <a:rPr lang="de-DE" alt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GSE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endParaRPr lang="de-DE" altLang="de-DE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3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www.km-bw.de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0881FF9-BC2C-418E-8256-FE56DD482287}" type="datetime1">
              <a:rPr lang="de-DE" smtClean="0"/>
              <a:t>22.11.2023</a:t>
            </a:fld>
            <a:endParaRPr lang="de-DE" dirty="0"/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595313" y="1557338"/>
            <a:ext cx="7921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Keine Verbindlichkeit der Grundschulempfehlung (</a:t>
            </a:r>
            <a:r>
              <a:rPr lang="de-DE" alt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GSE</a:t>
            </a: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 für </a:t>
            </a:r>
            <a:r>
              <a:rPr lang="de-DE" alt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Eltern ( Abgabe Blatt 4 an der weiterführenden Schule)</a:t>
            </a:r>
            <a:endParaRPr lang="de-DE" altLang="de-DE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188" y="571500"/>
            <a:ext cx="79216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dirty="0">
                <a:latin typeface="Garamond" panose="02020404030301010803" pitchFamily="18" charset="0"/>
              </a:rPr>
              <a:t>Das sollten Sie wissen…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611188" y="2627313"/>
            <a:ext cx="7921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Eltern treffen ihre Entscheidung nach intensiver Beratung durch Grundschule</a:t>
            </a:r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611188" y="3498850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de-DE" altLang="de-DE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Es gibt keine Aufnahmeprüfungen</a:t>
            </a:r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603250" y="4149725"/>
            <a:ext cx="792162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de-DE" alt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Die Anforderungen der weiterführenden Schulen bestehen weiterhin (die Eltern entscheiden, ob ihr Kind diesen gerecht werden kann)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611188" y="5383213"/>
            <a:ext cx="820896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de-DE" altLang="de-DE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Die Anmeldung ist nur an </a:t>
            </a:r>
            <a:r>
              <a:rPr lang="de-DE" altLang="de-DE" sz="20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einer</a:t>
            </a:r>
            <a:r>
              <a:rPr lang="de-DE" altLang="de-DE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weiterführenden Schule möglich</a:t>
            </a:r>
          </a:p>
        </p:txBody>
      </p:sp>
      <p:sp>
        <p:nvSpPr>
          <p:cNvPr id="14" name="Rechteck 13"/>
          <p:cNvSpPr/>
          <p:nvPr/>
        </p:nvSpPr>
        <p:spPr>
          <a:xfrm>
            <a:off x="468313" y="1268884"/>
            <a:ext cx="8386762" cy="45719"/>
          </a:xfrm>
          <a:prstGeom prst="rect">
            <a:avLst/>
          </a:prstGeom>
          <a:solidFill>
            <a:srgbClr val="1E90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19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vorlage_rot Logo Bildung">
  <a:themeElements>
    <a:clrScheme name="Grundschule">
      <a:dk1>
        <a:srgbClr val="000000"/>
      </a:dk1>
      <a:lt1>
        <a:srgbClr val="FFFFC1"/>
      </a:lt1>
      <a:dk2>
        <a:srgbClr val="FFFFFF"/>
      </a:dk2>
      <a:lt2>
        <a:srgbClr val="BF0000"/>
      </a:lt2>
      <a:accent1>
        <a:srgbClr val="FF6D6D"/>
      </a:accent1>
      <a:accent2>
        <a:srgbClr val="BF0000"/>
      </a:accent2>
      <a:accent3>
        <a:srgbClr val="BF0000"/>
      </a:accent3>
      <a:accent4>
        <a:srgbClr val="920000"/>
      </a:accent4>
      <a:accent5>
        <a:srgbClr val="C9C9C9"/>
      </a:accent5>
      <a:accent6>
        <a:srgbClr val="920000"/>
      </a:accent6>
      <a:hlink>
        <a:srgbClr val="FF0000"/>
      </a:hlink>
      <a:folHlink>
        <a:srgbClr val="384E80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1386</Words>
  <Application>Microsoft Office PowerPoint</Application>
  <PresentationFormat>Bildschirmpräsentation (4:3)</PresentationFormat>
  <Paragraphs>182</Paragraphs>
  <Slides>11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Garamond</vt:lpstr>
      <vt:lpstr>Georgia</vt:lpstr>
      <vt:lpstr>Monotype Sorts</vt:lpstr>
      <vt:lpstr>Times New Roman</vt:lpstr>
      <vt:lpstr>Wingdings</vt:lpstr>
      <vt:lpstr>Formatvorlage_rot Logo Bildung</vt:lpstr>
      <vt:lpstr>Auf die Grundschule     aufbauende Schularten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IZLBW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Schock, Kai (KM)</dc:creator>
  <cp:lastModifiedBy>Schilling</cp:lastModifiedBy>
  <cp:revision>586</cp:revision>
  <cp:lastPrinted>2017-09-20T10:23:36Z</cp:lastPrinted>
  <dcterms:created xsi:type="dcterms:W3CDTF">2014-03-18T09:41:04Z</dcterms:created>
  <dcterms:modified xsi:type="dcterms:W3CDTF">2023-11-22T17:16:51Z</dcterms:modified>
</cp:coreProperties>
</file>