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4" r:id="rId1"/>
  </p:sldMasterIdLst>
  <p:notesMasterIdLst>
    <p:notesMasterId r:id="rId49"/>
  </p:notesMasterIdLst>
  <p:sldIdLst>
    <p:sldId id="256" r:id="rId2"/>
    <p:sldId id="304" r:id="rId3"/>
    <p:sldId id="338" r:id="rId4"/>
    <p:sldId id="266" r:id="rId5"/>
    <p:sldId id="339" r:id="rId6"/>
    <p:sldId id="315" r:id="rId7"/>
    <p:sldId id="267" r:id="rId8"/>
    <p:sldId id="306" r:id="rId9"/>
    <p:sldId id="341" r:id="rId10"/>
    <p:sldId id="317" r:id="rId11"/>
    <p:sldId id="316" r:id="rId12"/>
    <p:sldId id="319" r:id="rId13"/>
    <p:sldId id="320" r:id="rId14"/>
    <p:sldId id="321" r:id="rId15"/>
    <p:sldId id="322" r:id="rId16"/>
    <p:sldId id="323" r:id="rId17"/>
    <p:sldId id="324" r:id="rId18"/>
    <p:sldId id="325" r:id="rId19"/>
    <p:sldId id="326" r:id="rId20"/>
    <p:sldId id="327" r:id="rId21"/>
    <p:sldId id="328" r:id="rId22"/>
    <p:sldId id="330" r:id="rId23"/>
    <p:sldId id="333" r:id="rId24"/>
    <p:sldId id="332" r:id="rId25"/>
    <p:sldId id="310" r:id="rId26"/>
    <p:sldId id="297" r:id="rId27"/>
    <p:sldId id="331" r:id="rId28"/>
    <p:sldId id="340" r:id="rId29"/>
    <p:sldId id="313" r:id="rId30"/>
    <p:sldId id="348" r:id="rId31"/>
    <p:sldId id="349" r:id="rId32"/>
    <p:sldId id="350" r:id="rId33"/>
    <p:sldId id="335" r:id="rId34"/>
    <p:sldId id="336" r:id="rId35"/>
    <p:sldId id="279" r:id="rId36"/>
    <p:sldId id="334" r:id="rId37"/>
    <p:sldId id="342" r:id="rId38"/>
    <p:sldId id="268" r:id="rId39"/>
    <p:sldId id="347" r:id="rId40"/>
    <p:sldId id="343" r:id="rId41"/>
    <p:sldId id="273" r:id="rId42"/>
    <p:sldId id="345" r:id="rId43"/>
    <p:sldId id="271" r:id="rId44"/>
    <p:sldId id="344" r:id="rId45"/>
    <p:sldId id="274" r:id="rId46"/>
    <p:sldId id="314" r:id="rId47"/>
    <p:sldId id="275" r:id="rId48"/>
  </p:sldIdLst>
  <p:sldSz cx="9144000" cy="6858000" type="screen4x3"/>
  <p:notesSz cx="6886575" cy="100171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6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eglinde Koch" initials="SK" lastIdx="1" clrIdx="0">
    <p:extLst>
      <p:ext uri="{19B8F6BF-5375-455C-9EA6-DF929625EA0E}">
        <p15:presenceInfo xmlns:p15="http://schemas.microsoft.com/office/powerpoint/2012/main" userId="5187f27dd38585a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EF43"/>
    <a:srgbClr val="7DF15D"/>
    <a:srgbClr val="60E663"/>
    <a:srgbClr val="6BF572"/>
    <a:srgbClr val="82FA58"/>
    <a:srgbClr val="55ED2B"/>
    <a:srgbClr val="2FAA0E"/>
    <a:srgbClr val="8BFE62"/>
    <a:srgbClr val="9BBB59"/>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11" autoAdjust="0"/>
    <p:restoredTop sz="94671" autoAdjust="0"/>
  </p:normalViewPr>
  <p:slideViewPr>
    <p:cSldViewPr>
      <p:cViewPr varScale="1">
        <p:scale>
          <a:sx n="73" d="100"/>
          <a:sy n="73" d="100"/>
        </p:scale>
        <p:origin x="1308" y="66"/>
      </p:cViewPr>
      <p:guideLst>
        <p:guide orient="horz" pos="2160"/>
        <p:guide pos="2880"/>
      </p:guideLst>
    </p:cSldViewPr>
  </p:slideViewPr>
  <p:outlineViewPr>
    <p:cViewPr>
      <p:scale>
        <a:sx n="33" d="100"/>
        <a:sy n="33" d="100"/>
      </p:scale>
      <p:origin x="18" y="66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6" d="100"/>
          <a:sy n="56" d="100"/>
        </p:scale>
        <p:origin x="-2838" y="-84"/>
      </p:cViewPr>
      <p:guideLst>
        <p:guide orient="horz" pos="3156"/>
        <p:guide pos="216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BC1722-FB87-4840-B784-96B4C208A07D}"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de-DE"/>
        </a:p>
      </dgm:t>
    </dgm:pt>
    <dgm:pt modelId="{F685DB9A-550A-4B81-BA00-2F0C6F774772}">
      <dgm:prSet phldrT="[Text]" custT="1"/>
      <dgm:spPr>
        <a:solidFill>
          <a:schemeClr val="bg1">
            <a:lumMod val="75000"/>
          </a:schemeClr>
        </a:solidFill>
      </dgm:spPr>
      <dgm:t>
        <a:bodyPr/>
        <a:lstStyle/>
        <a:p>
          <a:endParaRPr lang="de-DE" sz="3600" dirty="0">
            <a:solidFill>
              <a:schemeClr val="tx1"/>
            </a:solidFill>
          </a:endParaRPr>
        </a:p>
        <a:p>
          <a:r>
            <a:rPr lang="de-DE" sz="3600" dirty="0">
              <a:solidFill>
                <a:schemeClr val="tx1"/>
              </a:solidFill>
            </a:rPr>
            <a:t>Kindergarten 	</a:t>
          </a:r>
          <a:r>
            <a:rPr lang="de-DE" sz="3600" dirty="0">
              <a:solidFill>
                <a:schemeClr val="tx1"/>
              </a:solidFill>
              <a:sym typeface="Wingdings" panose="05000000000000000000" pitchFamily="2" charset="2"/>
            </a:rPr>
            <a:t>	  Grundschule</a:t>
          </a:r>
          <a:endParaRPr lang="de-DE" sz="3600" dirty="0">
            <a:solidFill>
              <a:schemeClr val="tx1"/>
            </a:solidFill>
          </a:endParaRPr>
        </a:p>
      </dgm:t>
    </dgm:pt>
    <dgm:pt modelId="{9999E0BE-9C73-45C9-BD95-EADCCE1F265A}" type="parTrans" cxnId="{CB9DAF45-2100-43AA-B473-CE825002802A}">
      <dgm:prSet/>
      <dgm:spPr/>
      <dgm:t>
        <a:bodyPr/>
        <a:lstStyle/>
        <a:p>
          <a:endParaRPr lang="de-DE"/>
        </a:p>
      </dgm:t>
    </dgm:pt>
    <dgm:pt modelId="{4A0B512D-9D77-4758-8040-BD8B951AC2C3}" type="sibTrans" cxnId="{CB9DAF45-2100-43AA-B473-CE825002802A}">
      <dgm:prSet/>
      <dgm:spPr/>
      <dgm:t>
        <a:bodyPr/>
        <a:lstStyle/>
        <a:p>
          <a:endParaRPr lang="de-DE"/>
        </a:p>
      </dgm:t>
    </dgm:pt>
    <dgm:pt modelId="{19DCE930-F2A2-4130-B05D-9A114308CD3A}">
      <dgm:prSet phldrT="[Text]" phldr="1"/>
      <dgm:spPr/>
      <dgm:t>
        <a:bodyPr/>
        <a:lstStyle/>
        <a:p>
          <a:endParaRPr lang="de-DE" dirty="0"/>
        </a:p>
      </dgm:t>
    </dgm:pt>
    <dgm:pt modelId="{0DA7F1E6-2054-466D-94E4-CB7E2B9CC7CC}" type="parTrans" cxnId="{377A8E32-EC74-48EE-81EE-5966476AE8E0}">
      <dgm:prSet/>
      <dgm:spPr/>
      <dgm:t>
        <a:bodyPr/>
        <a:lstStyle/>
        <a:p>
          <a:endParaRPr lang="de-DE"/>
        </a:p>
      </dgm:t>
    </dgm:pt>
    <dgm:pt modelId="{917C2834-B15E-471F-9FB3-CE008CFE3087}" type="sibTrans" cxnId="{377A8E32-EC74-48EE-81EE-5966476AE8E0}">
      <dgm:prSet/>
      <dgm:spPr/>
      <dgm:t>
        <a:bodyPr/>
        <a:lstStyle/>
        <a:p>
          <a:endParaRPr lang="de-DE"/>
        </a:p>
      </dgm:t>
    </dgm:pt>
    <dgm:pt modelId="{9207936A-AAF5-42C6-AC8B-CF256DC1D263}">
      <dgm:prSet phldrT="[Text]" phldr="1"/>
      <dgm:spPr/>
      <dgm:t>
        <a:bodyPr/>
        <a:lstStyle/>
        <a:p>
          <a:endParaRPr lang="de-DE"/>
        </a:p>
      </dgm:t>
    </dgm:pt>
    <dgm:pt modelId="{0B2C6411-4C24-4D57-BEEA-3BDD67D4340E}" type="parTrans" cxnId="{D4C52FDB-15BE-4001-827D-006454C59756}">
      <dgm:prSet/>
      <dgm:spPr/>
      <dgm:t>
        <a:bodyPr/>
        <a:lstStyle/>
        <a:p>
          <a:endParaRPr lang="de-DE"/>
        </a:p>
      </dgm:t>
    </dgm:pt>
    <dgm:pt modelId="{6EEDD701-A3AE-4B98-AF2B-BE5E32F71904}" type="sibTrans" cxnId="{D4C52FDB-15BE-4001-827D-006454C59756}">
      <dgm:prSet/>
      <dgm:spPr/>
      <dgm:t>
        <a:bodyPr/>
        <a:lstStyle/>
        <a:p>
          <a:endParaRPr lang="de-DE"/>
        </a:p>
      </dgm:t>
    </dgm:pt>
    <dgm:pt modelId="{CC01D69A-084C-4D85-AC8A-A0E7C221639A}">
      <dgm:prSet phldrT="[Text]"/>
      <dgm:spPr>
        <a:solidFill>
          <a:srgbClr val="68EF43"/>
        </a:solidFill>
      </dgm:spPr>
      <dgm:t>
        <a:bodyPr/>
        <a:lstStyle/>
        <a:p>
          <a:endParaRPr lang="de-DE" dirty="0"/>
        </a:p>
        <a:p>
          <a:endParaRPr lang="de-DE" dirty="0"/>
        </a:p>
        <a:p>
          <a:r>
            <a:rPr lang="de-DE" dirty="0"/>
            <a:t>Kognitive Entwicklung</a:t>
          </a:r>
        </a:p>
      </dgm:t>
    </dgm:pt>
    <dgm:pt modelId="{E0B3802E-2399-41A6-AD04-31D86F5B397A}" type="parTrans" cxnId="{8C78EC26-1787-4A8F-B28E-96237DC3C6F3}">
      <dgm:prSet/>
      <dgm:spPr/>
      <dgm:t>
        <a:bodyPr/>
        <a:lstStyle/>
        <a:p>
          <a:endParaRPr lang="de-DE"/>
        </a:p>
      </dgm:t>
    </dgm:pt>
    <dgm:pt modelId="{E2B9908E-9771-415C-915F-2AA780F5AB01}" type="sibTrans" cxnId="{8C78EC26-1787-4A8F-B28E-96237DC3C6F3}">
      <dgm:prSet/>
      <dgm:spPr/>
      <dgm:t>
        <a:bodyPr/>
        <a:lstStyle/>
        <a:p>
          <a:endParaRPr lang="de-DE"/>
        </a:p>
      </dgm:t>
    </dgm:pt>
    <dgm:pt modelId="{90BB04C5-FAAB-45C9-AF1A-7E70DA68CDEE}">
      <dgm:prSet phldrT="[Text]"/>
      <dgm:spPr>
        <a:solidFill>
          <a:srgbClr val="60E663"/>
        </a:solidFill>
      </dgm:spPr>
      <dgm:t>
        <a:bodyPr/>
        <a:lstStyle/>
        <a:p>
          <a:endParaRPr lang="de-DE" dirty="0"/>
        </a:p>
        <a:p>
          <a:endParaRPr lang="de-DE" dirty="0"/>
        </a:p>
        <a:p>
          <a:r>
            <a:rPr lang="de-DE" dirty="0"/>
            <a:t>Volitional-motivationale Entwicklung</a:t>
          </a:r>
        </a:p>
      </dgm:t>
    </dgm:pt>
    <dgm:pt modelId="{71D1E0FF-99A0-4597-A62E-843671E3A209}" type="parTrans" cxnId="{5B6067B0-F646-41D3-8781-614048321E11}">
      <dgm:prSet/>
      <dgm:spPr/>
      <dgm:t>
        <a:bodyPr/>
        <a:lstStyle/>
        <a:p>
          <a:endParaRPr lang="de-DE"/>
        </a:p>
      </dgm:t>
    </dgm:pt>
    <dgm:pt modelId="{C00F34FF-CEC9-4F13-AF72-A96516DFF744}" type="sibTrans" cxnId="{5B6067B0-F646-41D3-8781-614048321E11}">
      <dgm:prSet/>
      <dgm:spPr/>
      <dgm:t>
        <a:bodyPr/>
        <a:lstStyle/>
        <a:p>
          <a:endParaRPr lang="de-DE"/>
        </a:p>
      </dgm:t>
    </dgm:pt>
    <dgm:pt modelId="{97AD8A45-EBB0-4209-B464-0E73727F9CC0}">
      <dgm:prSet phldrT="[Text]"/>
      <dgm:spPr>
        <a:solidFill>
          <a:srgbClr val="6BF572"/>
        </a:solidFill>
      </dgm:spPr>
      <dgm:t>
        <a:bodyPr/>
        <a:lstStyle/>
        <a:p>
          <a:endParaRPr lang="de-DE" dirty="0"/>
        </a:p>
        <a:p>
          <a:endParaRPr lang="de-DE" dirty="0"/>
        </a:p>
        <a:p>
          <a:r>
            <a:rPr lang="de-DE" dirty="0"/>
            <a:t>Sozial -emotionale Entwicklung</a:t>
          </a:r>
        </a:p>
      </dgm:t>
    </dgm:pt>
    <dgm:pt modelId="{23E50A3A-11E8-47FF-A17C-9575EBCCE24B}" type="parTrans" cxnId="{A40542F2-B596-4A72-B8A6-D5C0D5A81258}">
      <dgm:prSet/>
      <dgm:spPr/>
      <dgm:t>
        <a:bodyPr/>
        <a:lstStyle/>
        <a:p>
          <a:endParaRPr lang="de-DE"/>
        </a:p>
      </dgm:t>
    </dgm:pt>
    <dgm:pt modelId="{0E190661-B91B-4312-ADC0-C5F41CCF2F02}" type="sibTrans" cxnId="{A40542F2-B596-4A72-B8A6-D5C0D5A81258}">
      <dgm:prSet/>
      <dgm:spPr/>
      <dgm:t>
        <a:bodyPr/>
        <a:lstStyle/>
        <a:p>
          <a:endParaRPr lang="de-DE"/>
        </a:p>
      </dgm:t>
    </dgm:pt>
    <dgm:pt modelId="{97892C70-0BAE-4232-84B1-A5B15F7AE216}">
      <dgm:prSet phldrT="[Text]"/>
      <dgm:spPr>
        <a:solidFill>
          <a:srgbClr val="7DF15D"/>
        </a:solidFill>
      </dgm:spPr>
      <dgm:t>
        <a:bodyPr/>
        <a:lstStyle/>
        <a:p>
          <a:pPr>
            <a:spcBef>
              <a:spcPts val="1200"/>
            </a:spcBef>
          </a:pPr>
          <a:endParaRPr lang="de-DE" dirty="0"/>
        </a:p>
        <a:p>
          <a:pPr>
            <a:spcBef>
              <a:spcPts val="1200"/>
            </a:spcBef>
          </a:pPr>
          <a:endParaRPr lang="de-DE" dirty="0"/>
        </a:p>
        <a:p>
          <a:pPr>
            <a:spcBef>
              <a:spcPts val="1200"/>
            </a:spcBef>
          </a:pPr>
          <a:r>
            <a:rPr lang="de-DE" dirty="0"/>
            <a:t>Körperliche Entwicklung</a:t>
          </a:r>
        </a:p>
      </dgm:t>
    </dgm:pt>
    <dgm:pt modelId="{BB537044-9433-4794-BD8F-A7CE396C3E60}" type="sibTrans" cxnId="{3B0FA9AD-D1D6-4B3D-8A50-E917D2C856A1}">
      <dgm:prSet/>
      <dgm:spPr/>
      <dgm:t>
        <a:bodyPr/>
        <a:lstStyle/>
        <a:p>
          <a:endParaRPr lang="de-DE"/>
        </a:p>
      </dgm:t>
    </dgm:pt>
    <dgm:pt modelId="{AA64E972-9BCF-443F-87AB-B94B405B5151}" type="parTrans" cxnId="{3B0FA9AD-D1D6-4B3D-8A50-E917D2C856A1}">
      <dgm:prSet/>
      <dgm:spPr/>
      <dgm:t>
        <a:bodyPr/>
        <a:lstStyle/>
        <a:p>
          <a:endParaRPr lang="de-DE"/>
        </a:p>
      </dgm:t>
    </dgm:pt>
    <dgm:pt modelId="{082FB1D8-55E9-4C69-A3DF-028B30793C85}" type="pres">
      <dgm:prSet presAssocID="{DEBC1722-FB87-4840-B784-96B4C208A07D}" presName="composite" presStyleCnt="0">
        <dgm:presLayoutVars>
          <dgm:chMax val="1"/>
          <dgm:dir/>
          <dgm:resizeHandles val="exact"/>
        </dgm:presLayoutVars>
      </dgm:prSet>
      <dgm:spPr/>
    </dgm:pt>
    <dgm:pt modelId="{8162CD78-339B-4A88-AEF9-D586593485E2}" type="pres">
      <dgm:prSet presAssocID="{F685DB9A-550A-4B81-BA00-2F0C6F774772}" presName="roof" presStyleLbl="dkBgShp" presStyleIdx="0" presStyleCnt="2" custLinFactNeighborY="-4167"/>
      <dgm:spPr/>
    </dgm:pt>
    <dgm:pt modelId="{5781C894-39A1-40F6-8B53-C3D71C70AF91}" type="pres">
      <dgm:prSet presAssocID="{F685DB9A-550A-4B81-BA00-2F0C6F774772}" presName="pillars" presStyleCnt="0"/>
      <dgm:spPr/>
    </dgm:pt>
    <dgm:pt modelId="{91F949BC-FF3C-460B-97D9-00E9DD1C09AE}" type="pres">
      <dgm:prSet presAssocID="{F685DB9A-550A-4B81-BA00-2F0C6F774772}" presName="pillar1" presStyleLbl="node1" presStyleIdx="0" presStyleCnt="4" custLinFactNeighborX="-7652" custLinFactNeighborY="-25">
        <dgm:presLayoutVars>
          <dgm:bulletEnabled val="1"/>
        </dgm:presLayoutVars>
      </dgm:prSet>
      <dgm:spPr/>
    </dgm:pt>
    <dgm:pt modelId="{77D1806D-E985-4670-A074-6F4575613DD3}" type="pres">
      <dgm:prSet presAssocID="{CC01D69A-084C-4D85-AC8A-A0E7C221639A}" presName="pillarX" presStyleLbl="node1" presStyleIdx="1" presStyleCnt="4">
        <dgm:presLayoutVars>
          <dgm:bulletEnabled val="1"/>
        </dgm:presLayoutVars>
      </dgm:prSet>
      <dgm:spPr/>
    </dgm:pt>
    <dgm:pt modelId="{3ABBBE70-56C6-46E1-B41C-39D268E7CAC8}" type="pres">
      <dgm:prSet presAssocID="{97AD8A45-EBB0-4209-B464-0E73727F9CC0}" presName="pillarX" presStyleLbl="node1" presStyleIdx="2" presStyleCnt="4" custLinFactNeighborX="0">
        <dgm:presLayoutVars>
          <dgm:bulletEnabled val="1"/>
        </dgm:presLayoutVars>
      </dgm:prSet>
      <dgm:spPr/>
    </dgm:pt>
    <dgm:pt modelId="{1D82D074-F199-466B-AA04-37381E537AFE}" type="pres">
      <dgm:prSet presAssocID="{90BB04C5-FAAB-45C9-AF1A-7E70DA68CDEE}" presName="pillarX" presStyleLbl="node1" presStyleIdx="3" presStyleCnt="4">
        <dgm:presLayoutVars>
          <dgm:bulletEnabled val="1"/>
        </dgm:presLayoutVars>
      </dgm:prSet>
      <dgm:spPr/>
    </dgm:pt>
    <dgm:pt modelId="{DD2963D7-686B-4BB4-AD71-9DDF7D4637CF}" type="pres">
      <dgm:prSet presAssocID="{F685DB9A-550A-4B81-BA00-2F0C6F774772}" presName="base" presStyleLbl="dkBgShp" presStyleIdx="1" presStyleCnt="2"/>
      <dgm:spPr>
        <a:solidFill>
          <a:schemeClr val="bg1"/>
        </a:solidFill>
      </dgm:spPr>
    </dgm:pt>
  </dgm:ptLst>
  <dgm:cxnLst>
    <dgm:cxn modelId="{0956CE18-CC99-4EAE-83C8-1B77444261C3}" type="presOf" srcId="{90BB04C5-FAAB-45C9-AF1A-7E70DA68CDEE}" destId="{1D82D074-F199-466B-AA04-37381E537AFE}" srcOrd="0" destOrd="0" presId="urn:microsoft.com/office/officeart/2005/8/layout/hList3"/>
    <dgm:cxn modelId="{8C78EC26-1787-4A8F-B28E-96237DC3C6F3}" srcId="{F685DB9A-550A-4B81-BA00-2F0C6F774772}" destId="{CC01D69A-084C-4D85-AC8A-A0E7C221639A}" srcOrd="1" destOrd="0" parTransId="{E0B3802E-2399-41A6-AD04-31D86F5B397A}" sibTransId="{E2B9908E-9771-415C-915F-2AA780F5AB01}"/>
    <dgm:cxn modelId="{377A8E32-EC74-48EE-81EE-5966476AE8E0}" srcId="{DEBC1722-FB87-4840-B784-96B4C208A07D}" destId="{19DCE930-F2A2-4130-B05D-9A114308CD3A}" srcOrd="1" destOrd="0" parTransId="{0DA7F1E6-2054-466D-94E4-CB7E2B9CC7CC}" sibTransId="{917C2834-B15E-471F-9FB3-CE008CFE3087}"/>
    <dgm:cxn modelId="{433FDC5D-2BC0-469C-9DD8-9ED2C646E68A}" type="presOf" srcId="{CC01D69A-084C-4D85-AC8A-A0E7C221639A}" destId="{77D1806D-E985-4670-A074-6F4575613DD3}" srcOrd="0" destOrd="0" presId="urn:microsoft.com/office/officeart/2005/8/layout/hList3"/>
    <dgm:cxn modelId="{E0402365-E2C7-42C2-B763-E468D2154930}" type="presOf" srcId="{97AD8A45-EBB0-4209-B464-0E73727F9CC0}" destId="{3ABBBE70-56C6-46E1-B41C-39D268E7CAC8}" srcOrd="0" destOrd="0" presId="urn:microsoft.com/office/officeart/2005/8/layout/hList3"/>
    <dgm:cxn modelId="{CB9DAF45-2100-43AA-B473-CE825002802A}" srcId="{DEBC1722-FB87-4840-B784-96B4C208A07D}" destId="{F685DB9A-550A-4B81-BA00-2F0C6F774772}" srcOrd="0" destOrd="0" parTransId="{9999E0BE-9C73-45C9-BD95-EADCCE1F265A}" sibTransId="{4A0B512D-9D77-4758-8040-BD8B951AC2C3}"/>
    <dgm:cxn modelId="{54B37A6D-58B3-4F13-8334-0F169BB7E60E}" type="presOf" srcId="{F685DB9A-550A-4B81-BA00-2F0C6F774772}" destId="{8162CD78-339B-4A88-AEF9-D586593485E2}" srcOrd="0" destOrd="0" presId="urn:microsoft.com/office/officeart/2005/8/layout/hList3"/>
    <dgm:cxn modelId="{3B0FA9AD-D1D6-4B3D-8A50-E917D2C856A1}" srcId="{F685DB9A-550A-4B81-BA00-2F0C6F774772}" destId="{97892C70-0BAE-4232-84B1-A5B15F7AE216}" srcOrd="0" destOrd="0" parTransId="{AA64E972-9BCF-443F-87AB-B94B405B5151}" sibTransId="{BB537044-9433-4794-BD8F-A7CE396C3E60}"/>
    <dgm:cxn modelId="{5B6067B0-F646-41D3-8781-614048321E11}" srcId="{F685DB9A-550A-4B81-BA00-2F0C6F774772}" destId="{90BB04C5-FAAB-45C9-AF1A-7E70DA68CDEE}" srcOrd="3" destOrd="0" parTransId="{71D1E0FF-99A0-4597-A62E-843671E3A209}" sibTransId="{C00F34FF-CEC9-4F13-AF72-A96516DFF744}"/>
    <dgm:cxn modelId="{162AB6BE-5542-46CD-92D2-0CE7F6BB9846}" type="presOf" srcId="{DEBC1722-FB87-4840-B784-96B4C208A07D}" destId="{082FB1D8-55E9-4C69-A3DF-028B30793C85}" srcOrd="0" destOrd="0" presId="urn:microsoft.com/office/officeart/2005/8/layout/hList3"/>
    <dgm:cxn modelId="{D4C52FDB-15BE-4001-827D-006454C59756}" srcId="{19DCE930-F2A2-4130-B05D-9A114308CD3A}" destId="{9207936A-AAF5-42C6-AC8B-CF256DC1D263}" srcOrd="0" destOrd="0" parTransId="{0B2C6411-4C24-4D57-BEEA-3BDD67D4340E}" sibTransId="{6EEDD701-A3AE-4B98-AF2B-BE5E32F71904}"/>
    <dgm:cxn modelId="{A8B7F2E3-23D9-43E1-AAC4-8A6165F17D85}" type="presOf" srcId="{97892C70-0BAE-4232-84B1-A5B15F7AE216}" destId="{91F949BC-FF3C-460B-97D9-00E9DD1C09AE}" srcOrd="0" destOrd="0" presId="urn:microsoft.com/office/officeart/2005/8/layout/hList3"/>
    <dgm:cxn modelId="{A40542F2-B596-4A72-B8A6-D5C0D5A81258}" srcId="{F685DB9A-550A-4B81-BA00-2F0C6F774772}" destId="{97AD8A45-EBB0-4209-B464-0E73727F9CC0}" srcOrd="2" destOrd="0" parTransId="{23E50A3A-11E8-47FF-A17C-9575EBCCE24B}" sibTransId="{0E190661-B91B-4312-ADC0-C5F41CCF2F02}"/>
    <dgm:cxn modelId="{D212AFB6-13F9-4289-AF68-48239AAD62AD}" type="presParOf" srcId="{082FB1D8-55E9-4C69-A3DF-028B30793C85}" destId="{8162CD78-339B-4A88-AEF9-D586593485E2}" srcOrd="0" destOrd="0" presId="urn:microsoft.com/office/officeart/2005/8/layout/hList3"/>
    <dgm:cxn modelId="{F5D69CEC-51AE-442A-A7C1-6749DB623624}" type="presParOf" srcId="{082FB1D8-55E9-4C69-A3DF-028B30793C85}" destId="{5781C894-39A1-40F6-8B53-C3D71C70AF91}" srcOrd="1" destOrd="0" presId="urn:microsoft.com/office/officeart/2005/8/layout/hList3"/>
    <dgm:cxn modelId="{87231008-F3C8-4D57-A919-AE1DB9B4B41A}" type="presParOf" srcId="{5781C894-39A1-40F6-8B53-C3D71C70AF91}" destId="{91F949BC-FF3C-460B-97D9-00E9DD1C09AE}" srcOrd="0" destOrd="0" presId="urn:microsoft.com/office/officeart/2005/8/layout/hList3"/>
    <dgm:cxn modelId="{F6B333A4-ADDA-47AE-B64D-A911B4D834B9}" type="presParOf" srcId="{5781C894-39A1-40F6-8B53-C3D71C70AF91}" destId="{77D1806D-E985-4670-A074-6F4575613DD3}" srcOrd="1" destOrd="0" presId="urn:microsoft.com/office/officeart/2005/8/layout/hList3"/>
    <dgm:cxn modelId="{9577A66D-7AC0-49AA-B585-93EAFC191B2E}" type="presParOf" srcId="{5781C894-39A1-40F6-8B53-C3D71C70AF91}" destId="{3ABBBE70-56C6-46E1-B41C-39D268E7CAC8}" srcOrd="2" destOrd="0" presId="urn:microsoft.com/office/officeart/2005/8/layout/hList3"/>
    <dgm:cxn modelId="{CB4FC1F4-BED6-4D00-9CF0-A421A3000990}" type="presParOf" srcId="{5781C894-39A1-40F6-8B53-C3D71C70AF91}" destId="{1D82D074-F199-466B-AA04-37381E537AFE}" srcOrd="3" destOrd="0" presId="urn:microsoft.com/office/officeart/2005/8/layout/hList3"/>
    <dgm:cxn modelId="{6DE2BED8-BCD9-447F-8B79-F335F1AD6FC6}" type="presParOf" srcId="{082FB1D8-55E9-4C69-A3DF-028B30793C85}" destId="{DD2963D7-686B-4BB4-AD71-9DDF7D4637C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BC1722-FB87-4840-B784-96B4C208A07D}"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de-DE"/>
        </a:p>
      </dgm:t>
    </dgm:pt>
    <dgm:pt modelId="{F685DB9A-550A-4B81-BA00-2F0C6F774772}">
      <dgm:prSet phldrT="[Text]" custT="1"/>
      <dgm:spPr>
        <a:solidFill>
          <a:schemeClr val="bg1">
            <a:lumMod val="75000"/>
          </a:schemeClr>
        </a:solidFill>
      </dgm:spPr>
      <dgm:t>
        <a:bodyPr/>
        <a:lstStyle/>
        <a:p>
          <a:endParaRPr lang="de-DE" sz="3600" dirty="0">
            <a:solidFill>
              <a:schemeClr val="tx1"/>
            </a:solidFill>
          </a:endParaRPr>
        </a:p>
        <a:p>
          <a:r>
            <a:rPr lang="de-DE" sz="3600" dirty="0">
              <a:solidFill>
                <a:schemeClr val="tx1"/>
              </a:solidFill>
            </a:rPr>
            <a:t>Kindergarten 	</a:t>
          </a:r>
          <a:r>
            <a:rPr lang="de-DE" sz="3600" dirty="0">
              <a:solidFill>
                <a:schemeClr val="tx1"/>
              </a:solidFill>
              <a:sym typeface="Wingdings" panose="05000000000000000000" pitchFamily="2" charset="2"/>
            </a:rPr>
            <a:t>	  Grundschule</a:t>
          </a:r>
          <a:endParaRPr lang="de-DE" sz="3600" dirty="0">
            <a:solidFill>
              <a:schemeClr val="tx1"/>
            </a:solidFill>
          </a:endParaRPr>
        </a:p>
      </dgm:t>
    </dgm:pt>
    <dgm:pt modelId="{9999E0BE-9C73-45C9-BD95-EADCCE1F265A}" type="parTrans" cxnId="{CB9DAF45-2100-43AA-B473-CE825002802A}">
      <dgm:prSet/>
      <dgm:spPr/>
      <dgm:t>
        <a:bodyPr/>
        <a:lstStyle/>
        <a:p>
          <a:endParaRPr lang="de-DE"/>
        </a:p>
      </dgm:t>
    </dgm:pt>
    <dgm:pt modelId="{4A0B512D-9D77-4758-8040-BD8B951AC2C3}" type="sibTrans" cxnId="{CB9DAF45-2100-43AA-B473-CE825002802A}">
      <dgm:prSet/>
      <dgm:spPr/>
      <dgm:t>
        <a:bodyPr/>
        <a:lstStyle/>
        <a:p>
          <a:endParaRPr lang="de-DE"/>
        </a:p>
      </dgm:t>
    </dgm:pt>
    <dgm:pt modelId="{263D4851-36D1-4A43-9213-1ECF5E450B2C}">
      <dgm:prSet phldrT="[Text]"/>
      <dgm:spPr>
        <a:solidFill>
          <a:srgbClr val="82FA58"/>
        </a:solidFill>
      </dgm:spPr>
      <dgm:t>
        <a:bodyPr/>
        <a:lstStyle/>
        <a:p>
          <a:endParaRPr lang="de-DE" dirty="0"/>
        </a:p>
        <a:p>
          <a:endParaRPr lang="de-DE" dirty="0"/>
        </a:p>
        <a:p>
          <a:r>
            <a:rPr lang="de-DE" dirty="0"/>
            <a:t>Körperliche Entwicklung</a:t>
          </a:r>
        </a:p>
      </dgm:t>
    </dgm:pt>
    <dgm:pt modelId="{13C62798-23BB-4473-B13C-693274B00311}" type="parTrans" cxnId="{C51E3D1E-3E0C-40DF-A54C-21524145C9C8}">
      <dgm:prSet/>
      <dgm:spPr/>
      <dgm:t>
        <a:bodyPr/>
        <a:lstStyle/>
        <a:p>
          <a:endParaRPr lang="de-DE"/>
        </a:p>
      </dgm:t>
    </dgm:pt>
    <dgm:pt modelId="{D7B33D87-26DC-4D7B-B8F8-B717D8504515}" type="sibTrans" cxnId="{C51E3D1E-3E0C-40DF-A54C-21524145C9C8}">
      <dgm:prSet/>
      <dgm:spPr/>
      <dgm:t>
        <a:bodyPr/>
        <a:lstStyle/>
        <a:p>
          <a:endParaRPr lang="de-DE"/>
        </a:p>
      </dgm:t>
    </dgm:pt>
    <dgm:pt modelId="{3A9B8ADB-F8D8-433F-8FA3-148DECCF133F}">
      <dgm:prSet phldrT="[Text]"/>
      <dgm:spPr>
        <a:solidFill>
          <a:srgbClr val="68EF43"/>
        </a:solidFill>
      </dgm:spPr>
      <dgm:t>
        <a:bodyPr/>
        <a:lstStyle/>
        <a:p>
          <a:endParaRPr lang="de-DE" dirty="0"/>
        </a:p>
        <a:p>
          <a:endParaRPr lang="de-DE" dirty="0"/>
        </a:p>
        <a:p>
          <a:r>
            <a:rPr lang="de-DE" dirty="0"/>
            <a:t>Kognitive Entwicklung</a:t>
          </a:r>
        </a:p>
      </dgm:t>
    </dgm:pt>
    <dgm:pt modelId="{5856402D-D7A1-4E2B-BF4B-CF0E436F831A}" type="parTrans" cxnId="{505BB6C2-89DA-4466-8BF0-1EE3B2CAF220}">
      <dgm:prSet/>
      <dgm:spPr/>
      <dgm:t>
        <a:bodyPr/>
        <a:lstStyle/>
        <a:p>
          <a:endParaRPr lang="de-DE"/>
        </a:p>
      </dgm:t>
    </dgm:pt>
    <dgm:pt modelId="{4F8D1011-E1E6-4525-ACAF-4BA343EE19AD}" type="sibTrans" cxnId="{505BB6C2-89DA-4466-8BF0-1EE3B2CAF220}">
      <dgm:prSet/>
      <dgm:spPr/>
      <dgm:t>
        <a:bodyPr/>
        <a:lstStyle/>
        <a:p>
          <a:endParaRPr lang="de-DE"/>
        </a:p>
      </dgm:t>
    </dgm:pt>
    <dgm:pt modelId="{CC01D69A-084C-4D85-AC8A-A0E7C221639A}">
      <dgm:prSet phldrT="[Text]"/>
      <dgm:spPr>
        <a:solidFill>
          <a:srgbClr val="6BF572"/>
        </a:solidFill>
      </dgm:spPr>
      <dgm:t>
        <a:bodyPr/>
        <a:lstStyle/>
        <a:p>
          <a:endParaRPr lang="de-DE" dirty="0"/>
        </a:p>
        <a:p>
          <a:endParaRPr lang="de-DE" dirty="0"/>
        </a:p>
        <a:p>
          <a:r>
            <a:rPr lang="de-DE" dirty="0"/>
            <a:t>Sozial-emotionale Entwicklung</a:t>
          </a:r>
        </a:p>
      </dgm:t>
    </dgm:pt>
    <dgm:pt modelId="{E0B3802E-2399-41A6-AD04-31D86F5B397A}" type="parTrans" cxnId="{8C78EC26-1787-4A8F-B28E-96237DC3C6F3}">
      <dgm:prSet/>
      <dgm:spPr/>
      <dgm:t>
        <a:bodyPr/>
        <a:lstStyle/>
        <a:p>
          <a:endParaRPr lang="de-DE"/>
        </a:p>
      </dgm:t>
    </dgm:pt>
    <dgm:pt modelId="{E2B9908E-9771-415C-915F-2AA780F5AB01}" type="sibTrans" cxnId="{8C78EC26-1787-4A8F-B28E-96237DC3C6F3}">
      <dgm:prSet/>
      <dgm:spPr/>
      <dgm:t>
        <a:bodyPr/>
        <a:lstStyle/>
        <a:p>
          <a:endParaRPr lang="de-DE"/>
        </a:p>
      </dgm:t>
    </dgm:pt>
    <dgm:pt modelId="{357948F2-D420-42EA-B24E-A036C9419517}">
      <dgm:prSet phldrT="[Text]"/>
      <dgm:spPr>
        <a:solidFill>
          <a:srgbClr val="60E663"/>
        </a:solidFill>
      </dgm:spPr>
      <dgm:t>
        <a:bodyPr/>
        <a:lstStyle/>
        <a:p>
          <a:endParaRPr lang="de-DE" dirty="0"/>
        </a:p>
        <a:p>
          <a:endParaRPr lang="de-DE" dirty="0"/>
        </a:p>
        <a:p>
          <a:r>
            <a:rPr lang="de-DE" dirty="0"/>
            <a:t>Volitional-motivationale Entwicklung</a:t>
          </a:r>
        </a:p>
      </dgm:t>
    </dgm:pt>
    <dgm:pt modelId="{337B17A8-3C55-4F81-BA65-47A463B79E10}" type="parTrans" cxnId="{B9ABB2C4-4F23-4ABE-82A6-8C7FA37A6C80}">
      <dgm:prSet/>
      <dgm:spPr/>
      <dgm:t>
        <a:bodyPr/>
        <a:lstStyle/>
        <a:p>
          <a:endParaRPr lang="de-DE"/>
        </a:p>
      </dgm:t>
    </dgm:pt>
    <dgm:pt modelId="{532DE742-5501-48C7-A896-90AC6D683D3F}" type="sibTrans" cxnId="{B9ABB2C4-4F23-4ABE-82A6-8C7FA37A6C80}">
      <dgm:prSet/>
      <dgm:spPr/>
      <dgm:t>
        <a:bodyPr/>
        <a:lstStyle/>
        <a:p>
          <a:endParaRPr lang="de-DE"/>
        </a:p>
      </dgm:t>
    </dgm:pt>
    <dgm:pt modelId="{082FB1D8-55E9-4C69-A3DF-028B30793C85}" type="pres">
      <dgm:prSet presAssocID="{DEBC1722-FB87-4840-B784-96B4C208A07D}" presName="composite" presStyleCnt="0">
        <dgm:presLayoutVars>
          <dgm:chMax val="1"/>
          <dgm:dir/>
          <dgm:resizeHandles val="exact"/>
        </dgm:presLayoutVars>
      </dgm:prSet>
      <dgm:spPr/>
    </dgm:pt>
    <dgm:pt modelId="{8162CD78-339B-4A88-AEF9-D586593485E2}" type="pres">
      <dgm:prSet presAssocID="{F685DB9A-550A-4B81-BA00-2F0C6F774772}" presName="roof" presStyleLbl="dkBgShp" presStyleIdx="0" presStyleCnt="2" custLinFactNeighborY="-77444"/>
      <dgm:spPr/>
    </dgm:pt>
    <dgm:pt modelId="{5781C894-39A1-40F6-8B53-C3D71C70AF91}" type="pres">
      <dgm:prSet presAssocID="{F685DB9A-550A-4B81-BA00-2F0C6F774772}" presName="pillars" presStyleCnt="0"/>
      <dgm:spPr/>
    </dgm:pt>
    <dgm:pt modelId="{91F949BC-FF3C-460B-97D9-00E9DD1C09AE}" type="pres">
      <dgm:prSet presAssocID="{F685DB9A-550A-4B81-BA00-2F0C6F774772}" presName="pillar1" presStyleLbl="node1" presStyleIdx="0" presStyleCnt="4">
        <dgm:presLayoutVars>
          <dgm:bulletEnabled val="1"/>
        </dgm:presLayoutVars>
      </dgm:prSet>
      <dgm:spPr/>
    </dgm:pt>
    <dgm:pt modelId="{D4E4C332-AFA9-48BC-BD61-7D2C1CB649B0}" type="pres">
      <dgm:prSet presAssocID="{3A9B8ADB-F8D8-433F-8FA3-148DECCF133F}" presName="pillarX" presStyleLbl="node1" presStyleIdx="1" presStyleCnt="4">
        <dgm:presLayoutVars>
          <dgm:bulletEnabled val="1"/>
        </dgm:presLayoutVars>
      </dgm:prSet>
      <dgm:spPr/>
    </dgm:pt>
    <dgm:pt modelId="{77D1806D-E985-4670-A074-6F4575613DD3}" type="pres">
      <dgm:prSet presAssocID="{CC01D69A-084C-4D85-AC8A-A0E7C221639A}" presName="pillarX" presStyleLbl="node1" presStyleIdx="2" presStyleCnt="4">
        <dgm:presLayoutVars>
          <dgm:bulletEnabled val="1"/>
        </dgm:presLayoutVars>
      </dgm:prSet>
      <dgm:spPr/>
    </dgm:pt>
    <dgm:pt modelId="{99D0C726-F8FE-41A5-B7FD-5DE57A362A8A}" type="pres">
      <dgm:prSet presAssocID="{357948F2-D420-42EA-B24E-A036C9419517}" presName="pillarX" presStyleLbl="node1" presStyleIdx="3" presStyleCnt="4">
        <dgm:presLayoutVars>
          <dgm:bulletEnabled val="1"/>
        </dgm:presLayoutVars>
      </dgm:prSet>
      <dgm:spPr/>
    </dgm:pt>
    <dgm:pt modelId="{DD2963D7-686B-4BB4-AD71-9DDF7D4637CF}" type="pres">
      <dgm:prSet presAssocID="{F685DB9A-550A-4B81-BA00-2F0C6F774772}" presName="base" presStyleLbl="dkBgShp" presStyleIdx="1" presStyleCnt="2" custLinFactNeighborX="126" custLinFactNeighborY="10714"/>
      <dgm:spPr>
        <a:noFill/>
      </dgm:spPr>
    </dgm:pt>
  </dgm:ptLst>
  <dgm:cxnLst>
    <dgm:cxn modelId="{C51E3D1E-3E0C-40DF-A54C-21524145C9C8}" srcId="{F685DB9A-550A-4B81-BA00-2F0C6F774772}" destId="{263D4851-36D1-4A43-9213-1ECF5E450B2C}" srcOrd="0" destOrd="0" parTransId="{13C62798-23BB-4473-B13C-693274B00311}" sibTransId="{D7B33D87-26DC-4D7B-B8F8-B717D8504515}"/>
    <dgm:cxn modelId="{8C78EC26-1787-4A8F-B28E-96237DC3C6F3}" srcId="{F685DB9A-550A-4B81-BA00-2F0C6F774772}" destId="{CC01D69A-084C-4D85-AC8A-A0E7C221639A}" srcOrd="2" destOrd="0" parTransId="{E0B3802E-2399-41A6-AD04-31D86F5B397A}" sibTransId="{E2B9908E-9771-415C-915F-2AA780F5AB01}"/>
    <dgm:cxn modelId="{A3A5FB3A-F23A-4945-8D52-7BEE759305A6}" type="presOf" srcId="{CC01D69A-084C-4D85-AC8A-A0E7C221639A}" destId="{77D1806D-E985-4670-A074-6F4575613DD3}" srcOrd="0" destOrd="0" presId="urn:microsoft.com/office/officeart/2005/8/layout/hList3"/>
    <dgm:cxn modelId="{CB9DAF45-2100-43AA-B473-CE825002802A}" srcId="{DEBC1722-FB87-4840-B784-96B4C208A07D}" destId="{F685DB9A-550A-4B81-BA00-2F0C6F774772}" srcOrd="0" destOrd="0" parTransId="{9999E0BE-9C73-45C9-BD95-EADCCE1F265A}" sibTransId="{4A0B512D-9D77-4758-8040-BD8B951AC2C3}"/>
    <dgm:cxn modelId="{F6DD8D6F-F077-44DD-9F47-68DAD74280BD}" type="presOf" srcId="{DEBC1722-FB87-4840-B784-96B4C208A07D}" destId="{082FB1D8-55E9-4C69-A3DF-028B30793C85}" srcOrd="0" destOrd="0" presId="urn:microsoft.com/office/officeart/2005/8/layout/hList3"/>
    <dgm:cxn modelId="{144120A0-4F4E-4BD6-9E65-D502B81F343B}" type="presOf" srcId="{263D4851-36D1-4A43-9213-1ECF5E450B2C}" destId="{91F949BC-FF3C-460B-97D9-00E9DD1C09AE}" srcOrd="0" destOrd="0" presId="urn:microsoft.com/office/officeart/2005/8/layout/hList3"/>
    <dgm:cxn modelId="{98581DBE-51F7-439D-8799-8A513C3D2411}" type="presOf" srcId="{3A9B8ADB-F8D8-433F-8FA3-148DECCF133F}" destId="{D4E4C332-AFA9-48BC-BD61-7D2C1CB649B0}" srcOrd="0" destOrd="0" presId="urn:microsoft.com/office/officeart/2005/8/layout/hList3"/>
    <dgm:cxn modelId="{505BB6C2-89DA-4466-8BF0-1EE3B2CAF220}" srcId="{F685DB9A-550A-4B81-BA00-2F0C6F774772}" destId="{3A9B8ADB-F8D8-433F-8FA3-148DECCF133F}" srcOrd="1" destOrd="0" parTransId="{5856402D-D7A1-4E2B-BF4B-CF0E436F831A}" sibTransId="{4F8D1011-E1E6-4525-ACAF-4BA343EE19AD}"/>
    <dgm:cxn modelId="{B9ABB2C4-4F23-4ABE-82A6-8C7FA37A6C80}" srcId="{F685DB9A-550A-4B81-BA00-2F0C6F774772}" destId="{357948F2-D420-42EA-B24E-A036C9419517}" srcOrd="3" destOrd="0" parTransId="{337B17A8-3C55-4F81-BA65-47A463B79E10}" sibTransId="{532DE742-5501-48C7-A896-90AC6D683D3F}"/>
    <dgm:cxn modelId="{6FD223D0-5666-4778-81AB-4A73157B4E13}" type="presOf" srcId="{357948F2-D420-42EA-B24E-A036C9419517}" destId="{99D0C726-F8FE-41A5-B7FD-5DE57A362A8A}" srcOrd="0" destOrd="0" presId="urn:microsoft.com/office/officeart/2005/8/layout/hList3"/>
    <dgm:cxn modelId="{A0952DF0-072E-4F9E-B6CD-62AE79A74FFD}" type="presOf" srcId="{F685DB9A-550A-4B81-BA00-2F0C6F774772}" destId="{8162CD78-339B-4A88-AEF9-D586593485E2}" srcOrd="0" destOrd="0" presId="urn:microsoft.com/office/officeart/2005/8/layout/hList3"/>
    <dgm:cxn modelId="{4D77D962-0B7B-45E2-AC67-D8D417FA12DB}" type="presParOf" srcId="{082FB1D8-55E9-4C69-A3DF-028B30793C85}" destId="{8162CD78-339B-4A88-AEF9-D586593485E2}" srcOrd="0" destOrd="0" presId="urn:microsoft.com/office/officeart/2005/8/layout/hList3"/>
    <dgm:cxn modelId="{D4BC55D4-2A2F-43A7-9348-2355B8D189A4}" type="presParOf" srcId="{082FB1D8-55E9-4C69-A3DF-028B30793C85}" destId="{5781C894-39A1-40F6-8B53-C3D71C70AF91}" srcOrd="1" destOrd="0" presId="urn:microsoft.com/office/officeart/2005/8/layout/hList3"/>
    <dgm:cxn modelId="{DE8297FD-F90D-401D-8282-DDDC964D67FC}" type="presParOf" srcId="{5781C894-39A1-40F6-8B53-C3D71C70AF91}" destId="{91F949BC-FF3C-460B-97D9-00E9DD1C09AE}" srcOrd="0" destOrd="0" presId="urn:microsoft.com/office/officeart/2005/8/layout/hList3"/>
    <dgm:cxn modelId="{F3F896D8-F8B8-45D2-B52B-D4F9ACF2D19E}" type="presParOf" srcId="{5781C894-39A1-40F6-8B53-C3D71C70AF91}" destId="{D4E4C332-AFA9-48BC-BD61-7D2C1CB649B0}" srcOrd="1" destOrd="0" presId="urn:microsoft.com/office/officeart/2005/8/layout/hList3"/>
    <dgm:cxn modelId="{D3181E8A-3DF0-4B52-A9EF-A1AA946A673B}" type="presParOf" srcId="{5781C894-39A1-40F6-8B53-C3D71C70AF91}" destId="{77D1806D-E985-4670-A074-6F4575613DD3}" srcOrd="2" destOrd="0" presId="urn:microsoft.com/office/officeart/2005/8/layout/hList3"/>
    <dgm:cxn modelId="{C5A7F897-1726-42F3-8352-2B7DB2B7150E}" type="presParOf" srcId="{5781C894-39A1-40F6-8B53-C3D71C70AF91}" destId="{99D0C726-F8FE-41A5-B7FD-5DE57A362A8A}" srcOrd="3" destOrd="0" presId="urn:microsoft.com/office/officeart/2005/8/layout/hList3"/>
    <dgm:cxn modelId="{CEFF1913-F228-4B4D-9599-CFE5B32C2752}" type="presParOf" srcId="{082FB1D8-55E9-4C69-A3DF-028B30793C85}" destId="{DD2963D7-686B-4BB4-AD71-9DDF7D4637C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2CD78-339B-4A88-AEF9-D586593485E2}">
      <dsp:nvSpPr>
        <dsp:cNvPr id="0" name=""/>
        <dsp:cNvSpPr/>
      </dsp:nvSpPr>
      <dsp:spPr>
        <a:xfrm>
          <a:off x="0" y="0"/>
          <a:ext cx="8229600" cy="1728192"/>
        </a:xfrm>
        <a:prstGeom prst="rect">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de-DE" sz="3600" kern="1200" dirty="0">
            <a:solidFill>
              <a:schemeClr val="tx1"/>
            </a:solidFill>
          </a:endParaRPr>
        </a:p>
        <a:p>
          <a:pPr marL="0" lvl="0" indent="0" algn="ctr" defTabSz="1600200">
            <a:lnSpc>
              <a:spcPct val="90000"/>
            </a:lnSpc>
            <a:spcBef>
              <a:spcPct val="0"/>
            </a:spcBef>
            <a:spcAft>
              <a:spcPct val="35000"/>
            </a:spcAft>
            <a:buNone/>
          </a:pPr>
          <a:r>
            <a:rPr lang="de-DE" sz="3600" kern="1200" dirty="0">
              <a:solidFill>
                <a:schemeClr val="tx1"/>
              </a:solidFill>
            </a:rPr>
            <a:t>Kindergarten 	</a:t>
          </a:r>
          <a:r>
            <a:rPr lang="de-DE" sz="3600" kern="1200" dirty="0">
              <a:solidFill>
                <a:schemeClr val="tx1"/>
              </a:solidFill>
              <a:sym typeface="Wingdings" panose="05000000000000000000" pitchFamily="2" charset="2"/>
            </a:rPr>
            <a:t>	  Grundschule</a:t>
          </a:r>
          <a:endParaRPr lang="de-DE" sz="3600" kern="1200" dirty="0">
            <a:solidFill>
              <a:schemeClr val="tx1"/>
            </a:solidFill>
          </a:endParaRPr>
        </a:p>
      </dsp:txBody>
      <dsp:txXfrm>
        <a:off x="0" y="0"/>
        <a:ext cx="8229600" cy="1728192"/>
      </dsp:txXfrm>
    </dsp:sp>
    <dsp:sp modelId="{91F949BC-FF3C-460B-97D9-00E9DD1C09AE}">
      <dsp:nvSpPr>
        <dsp:cNvPr id="0" name=""/>
        <dsp:cNvSpPr/>
      </dsp:nvSpPr>
      <dsp:spPr>
        <a:xfrm>
          <a:off x="0" y="1727284"/>
          <a:ext cx="2057399" cy="3629203"/>
        </a:xfrm>
        <a:prstGeom prst="rect">
          <a:avLst/>
        </a:prstGeom>
        <a:solidFill>
          <a:srgbClr val="7DF15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Körperliche Entwicklung</a:t>
          </a:r>
        </a:p>
      </dsp:txBody>
      <dsp:txXfrm>
        <a:off x="0" y="1727284"/>
        <a:ext cx="2057399" cy="3629203"/>
      </dsp:txXfrm>
    </dsp:sp>
    <dsp:sp modelId="{77D1806D-E985-4670-A074-6F4575613DD3}">
      <dsp:nvSpPr>
        <dsp:cNvPr id="0" name=""/>
        <dsp:cNvSpPr/>
      </dsp:nvSpPr>
      <dsp:spPr>
        <a:xfrm>
          <a:off x="2057400" y="1728192"/>
          <a:ext cx="2057399" cy="3629203"/>
        </a:xfrm>
        <a:prstGeom prst="rect">
          <a:avLst/>
        </a:prstGeom>
        <a:solidFill>
          <a:srgbClr val="68EF4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Kognitive Entwicklung</a:t>
          </a:r>
        </a:p>
      </dsp:txBody>
      <dsp:txXfrm>
        <a:off x="2057400" y="1728192"/>
        <a:ext cx="2057399" cy="3629203"/>
      </dsp:txXfrm>
    </dsp:sp>
    <dsp:sp modelId="{3ABBBE70-56C6-46E1-B41C-39D268E7CAC8}">
      <dsp:nvSpPr>
        <dsp:cNvPr id="0" name=""/>
        <dsp:cNvSpPr/>
      </dsp:nvSpPr>
      <dsp:spPr>
        <a:xfrm>
          <a:off x="4114800" y="1728192"/>
          <a:ext cx="2057399" cy="3629203"/>
        </a:xfrm>
        <a:prstGeom prst="rect">
          <a:avLst/>
        </a:prstGeom>
        <a:solidFill>
          <a:srgbClr val="6BF57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Sozial -emotionale Entwicklung</a:t>
          </a:r>
        </a:p>
      </dsp:txBody>
      <dsp:txXfrm>
        <a:off x="4114800" y="1728192"/>
        <a:ext cx="2057399" cy="3629203"/>
      </dsp:txXfrm>
    </dsp:sp>
    <dsp:sp modelId="{1D82D074-F199-466B-AA04-37381E537AFE}">
      <dsp:nvSpPr>
        <dsp:cNvPr id="0" name=""/>
        <dsp:cNvSpPr/>
      </dsp:nvSpPr>
      <dsp:spPr>
        <a:xfrm>
          <a:off x="6172199" y="1728192"/>
          <a:ext cx="2057399" cy="3629203"/>
        </a:xfrm>
        <a:prstGeom prst="rect">
          <a:avLst/>
        </a:prstGeom>
        <a:solidFill>
          <a:srgbClr val="60E66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Volitional-motivationale Entwicklung</a:t>
          </a:r>
        </a:p>
      </dsp:txBody>
      <dsp:txXfrm>
        <a:off x="6172199" y="1728192"/>
        <a:ext cx="2057399" cy="3629203"/>
      </dsp:txXfrm>
    </dsp:sp>
    <dsp:sp modelId="{DD2963D7-686B-4BB4-AD71-9DDF7D4637CF}">
      <dsp:nvSpPr>
        <dsp:cNvPr id="0" name=""/>
        <dsp:cNvSpPr/>
      </dsp:nvSpPr>
      <dsp:spPr>
        <a:xfrm>
          <a:off x="0" y="5357395"/>
          <a:ext cx="8229600" cy="403244"/>
        </a:xfrm>
        <a:prstGeom prst="rect">
          <a:avLst/>
        </a:prstGeom>
        <a:solidFill>
          <a:schemeClr val="bg1"/>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2CD78-339B-4A88-AEF9-D586593485E2}">
      <dsp:nvSpPr>
        <dsp:cNvPr id="0" name=""/>
        <dsp:cNvSpPr/>
      </dsp:nvSpPr>
      <dsp:spPr>
        <a:xfrm>
          <a:off x="0" y="0"/>
          <a:ext cx="8229600" cy="1728192"/>
        </a:xfrm>
        <a:prstGeom prst="rect">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de-DE" sz="3600" kern="1200" dirty="0">
            <a:solidFill>
              <a:schemeClr val="tx1"/>
            </a:solidFill>
          </a:endParaRPr>
        </a:p>
        <a:p>
          <a:pPr marL="0" lvl="0" indent="0" algn="ctr" defTabSz="1600200">
            <a:lnSpc>
              <a:spcPct val="90000"/>
            </a:lnSpc>
            <a:spcBef>
              <a:spcPct val="0"/>
            </a:spcBef>
            <a:spcAft>
              <a:spcPct val="35000"/>
            </a:spcAft>
            <a:buNone/>
          </a:pPr>
          <a:r>
            <a:rPr lang="de-DE" sz="3600" kern="1200" dirty="0">
              <a:solidFill>
                <a:schemeClr val="tx1"/>
              </a:solidFill>
            </a:rPr>
            <a:t>Kindergarten 	</a:t>
          </a:r>
          <a:r>
            <a:rPr lang="de-DE" sz="3600" kern="1200" dirty="0">
              <a:solidFill>
                <a:schemeClr val="tx1"/>
              </a:solidFill>
              <a:sym typeface="Wingdings" panose="05000000000000000000" pitchFamily="2" charset="2"/>
            </a:rPr>
            <a:t>	  Grundschule</a:t>
          </a:r>
          <a:endParaRPr lang="de-DE" sz="3600" kern="1200" dirty="0">
            <a:solidFill>
              <a:schemeClr val="tx1"/>
            </a:solidFill>
          </a:endParaRPr>
        </a:p>
      </dsp:txBody>
      <dsp:txXfrm>
        <a:off x="0" y="0"/>
        <a:ext cx="8229600" cy="1728192"/>
      </dsp:txXfrm>
    </dsp:sp>
    <dsp:sp modelId="{91F949BC-FF3C-460B-97D9-00E9DD1C09AE}">
      <dsp:nvSpPr>
        <dsp:cNvPr id="0" name=""/>
        <dsp:cNvSpPr/>
      </dsp:nvSpPr>
      <dsp:spPr>
        <a:xfrm>
          <a:off x="0" y="1728192"/>
          <a:ext cx="2057399" cy="3629203"/>
        </a:xfrm>
        <a:prstGeom prst="rect">
          <a:avLst/>
        </a:prstGeom>
        <a:solidFill>
          <a:srgbClr val="82FA5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Körperliche Entwicklung</a:t>
          </a:r>
        </a:p>
      </dsp:txBody>
      <dsp:txXfrm>
        <a:off x="0" y="1728192"/>
        <a:ext cx="2057399" cy="3629203"/>
      </dsp:txXfrm>
    </dsp:sp>
    <dsp:sp modelId="{D4E4C332-AFA9-48BC-BD61-7D2C1CB649B0}">
      <dsp:nvSpPr>
        <dsp:cNvPr id="0" name=""/>
        <dsp:cNvSpPr/>
      </dsp:nvSpPr>
      <dsp:spPr>
        <a:xfrm>
          <a:off x="2057400" y="1728192"/>
          <a:ext cx="2057399" cy="3629203"/>
        </a:xfrm>
        <a:prstGeom prst="rect">
          <a:avLst/>
        </a:prstGeom>
        <a:solidFill>
          <a:srgbClr val="68EF4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Kognitive Entwicklung</a:t>
          </a:r>
        </a:p>
      </dsp:txBody>
      <dsp:txXfrm>
        <a:off x="2057400" y="1728192"/>
        <a:ext cx="2057399" cy="3629203"/>
      </dsp:txXfrm>
    </dsp:sp>
    <dsp:sp modelId="{77D1806D-E985-4670-A074-6F4575613DD3}">
      <dsp:nvSpPr>
        <dsp:cNvPr id="0" name=""/>
        <dsp:cNvSpPr/>
      </dsp:nvSpPr>
      <dsp:spPr>
        <a:xfrm>
          <a:off x="4114800" y="1728192"/>
          <a:ext cx="2057399" cy="3629203"/>
        </a:xfrm>
        <a:prstGeom prst="rect">
          <a:avLst/>
        </a:prstGeom>
        <a:solidFill>
          <a:srgbClr val="6BF57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Sozial-emotionale Entwicklung</a:t>
          </a:r>
        </a:p>
      </dsp:txBody>
      <dsp:txXfrm>
        <a:off x="4114800" y="1728192"/>
        <a:ext cx="2057399" cy="3629203"/>
      </dsp:txXfrm>
    </dsp:sp>
    <dsp:sp modelId="{99D0C726-F8FE-41A5-B7FD-5DE57A362A8A}">
      <dsp:nvSpPr>
        <dsp:cNvPr id="0" name=""/>
        <dsp:cNvSpPr/>
      </dsp:nvSpPr>
      <dsp:spPr>
        <a:xfrm>
          <a:off x="6172199" y="1728192"/>
          <a:ext cx="2057399" cy="3629203"/>
        </a:xfrm>
        <a:prstGeom prst="rect">
          <a:avLst/>
        </a:prstGeom>
        <a:solidFill>
          <a:srgbClr val="60E66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endParaRPr lang="de-DE" sz="2600" kern="1200" dirty="0"/>
        </a:p>
        <a:p>
          <a:pPr marL="0" lvl="0" indent="0" algn="ctr" defTabSz="1155700">
            <a:lnSpc>
              <a:spcPct val="90000"/>
            </a:lnSpc>
            <a:spcBef>
              <a:spcPct val="0"/>
            </a:spcBef>
            <a:spcAft>
              <a:spcPct val="35000"/>
            </a:spcAft>
            <a:buNone/>
          </a:pPr>
          <a:r>
            <a:rPr lang="de-DE" sz="2600" kern="1200" dirty="0"/>
            <a:t>Volitional-motivationale Entwicklung</a:t>
          </a:r>
        </a:p>
      </dsp:txBody>
      <dsp:txXfrm>
        <a:off x="6172199" y="1728192"/>
        <a:ext cx="2057399" cy="3629203"/>
      </dsp:txXfrm>
    </dsp:sp>
    <dsp:sp modelId="{DD2963D7-686B-4BB4-AD71-9DDF7D4637CF}">
      <dsp:nvSpPr>
        <dsp:cNvPr id="0" name=""/>
        <dsp:cNvSpPr/>
      </dsp:nvSpPr>
      <dsp:spPr>
        <a:xfrm>
          <a:off x="0" y="5357395"/>
          <a:ext cx="8229600" cy="403244"/>
        </a:xfrm>
        <a:prstGeom prst="rect">
          <a:avLst/>
        </a:prstGeom>
        <a:no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3"/>
            <a:ext cx="2984183" cy="500856"/>
          </a:xfrm>
          <a:prstGeom prst="rect">
            <a:avLst/>
          </a:prstGeom>
        </p:spPr>
        <p:txBody>
          <a:bodyPr vert="horz" lIns="96560" tIns="48280" rIns="96560" bIns="48280" rtlCol="0"/>
          <a:lstStyle>
            <a:lvl1pPr algn="l">
              <a:defRPr sz="1300"/>
            </a:lvl1pPr>
          </a:lstStyle>
          <a:p>
            <a:endParaRPr lang="de-DE"/>
          </a:p>
        </p:txBody>
      </p:sp>
      <p:sp>
        <p:nvSpPr>
          <p:cNvPr id="3" name="Datumsplatzhalter 2"/>
          <p:cNvSpPr>
            <a:spLocks noGrp="1"/>
          </p:cNvSpPr>
          <p:nvPr>
            <p:ph type="dt" idx="1"/>
          </p:nvPr>
        </p:nvSpPr>
        <p:spPr>
          <a:xfrm>
            <a:off x="3900801" y="3"/>
            <a:ext cx="2984183" cy="500856"/>
          </a:xfrm>
          <a:prstGeom prst="rect">
            <a:avLst/>
          </a:prstGeom>
        </p:spPr>
        <p:txBody>
          <a:bodyPr vert="horz" lIns="96560" tIns="48280" rIns="96560" bIns="48280" rtlCol="0"/>
          <a:lstStyle>
            <a:lvl1pPr algn="r">
              <a:defRPr sz="1300"/>
            </a:lvl1pPr>
          </a:lstStyle>
          <a:p>
            <a:fld id="{E93AE69A-98D9-45E8-936E-036AEC242A09}" type="datetimeFigureOut">
              <a:rPr lang="de-DE" smtClean="0"/>
              <a:t>16.01.2023</a:t>
            </a:fld>
            <a:endParaRPr lang="de-DE"/>
          </a:p>
        </p:txBody>
      </p:sp>
      <p:sp>
        <p:nvSpPr>
          <p:cNvPr id="4" name="Folienbildplatzhalter 3"/>
          <p:cNvSpPr>
            <a:spLocks noGrp="1" noRot="1" noChangeAspect="1"/>
          </p:cNvSpPr>
          <p:nvPr>
            <p:ph type="sldImg" idx="2"/>
          </p:nvPr>
        </p:nvSpPr>
        <p:spPr>
          <a:xfrm>
            <a:off x="938213" y="750888"/>
            <a:ext cx="5010150" cy="3757612"/>
          </a:xfrm>
          <a:prstGeom prst="rect">
            <a:avLst/>
          </a:prstGeom>
          <a:noFill/>
          <a:ln w="12700">
            <a:solidFill>
              <a:prstClr val="black"/>
            </a:solidFill>
          </a:ln>
        </p:spPr>
        <p:txBody>
          <a:bodyPr vert="horz" lIns="96560" tIns="48280" rIns="96560" bIns="48280" rtlCol="0" anchor="ctr"/>
          <a:lstStyle/>
          <a:p>
            <a:endParaRPr lang="de-DE"/>
          </a:p>
        </p:txBody>
      </p:sp>
      <p:sp>
        <p:nvSpPr>
          <p:cNvPr id="5" name="Notizenplatzhalter 4"/>
          <p:cNvSpPr>
            <a:spLocks noGrp="1"/>
          </p:cNvSpPr>
          <p:nvPr>
            <p:ph type="body" sz="quarter" idx="3"/>
          </p:nvPr>
        </p:nvSpPr>
        <p:spPr>
          <a:xfrm>
            <a:off x="688658" y="4758135"/>
            <a:ext cx="5509260" cy="4507706"/>
          </a:xfrm>
          <a:prstGeom prst="rect">
            <a:avLst/>
          </a:prstGeom>
        </p:spPr>
        <p:txBody>
          <a:bodyPr vert="horz" lIns="96560" tIns="48280" rIns="96560" bIns="4828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514532"/>
            <a:ext cx="2984183" cy="500856"/>
          </a:xfrm>
          <a:prstGeom prst="rect">
            <a:avLst/>
          </a:prstGeom>
        </p:spPr>
        <p:txBody>
          <a:bodyPr vert="horz" lIns="96560" tIns="48280" rIns="96560" bIns="48280" rtlCol="0" anchor="b"/>
          <a:lstStyle>
            <a:lvl1pPr algn="l">
              <a:defRPr sz="1300"/>
            </a:lvl1pPr>
          </a:lstStyle>
          <a:p>
            <a:endParaRPr lang="de-DE"/>
          </a:p>
        </p:txBody>
      </p:sp>
      <p:sp>
        <p:nvSpPr>
          <p:cNvPr id="7" name="Foliennummernplatzhalter 6"/>
          <p:cNvSpPr>
            <a:spLocks noGrp="1"/>
          </p:cNvSpPr>
          <p:nvPr>
            <p:ph type="sldNum" sz="quarter" idx="5"/>
          </p:nvPr>
        </p:nvSpPr>
        <p:spPr>
          <a:xfrm>
            <a:off x="3900801" y="9514532"/>
            <a:ext cx="2984183" cy="500856"/>
          </a:xfrm>
          <a:prstGeom prst="rect">
            <a:avLst/>
          </a:prstGeom>
        </p:spPr>
        <p:txBody>
          <a:bodyPr vert="horz" lIns="96560" tIns="48280" rIns="96560" bIns="48280" rtlCol="0" anchor="b"/>
          <a:lstStyle>
            <a:lvl1pPr algn="r">
              <a:defRPr sz="1300"/>
            </a:lvl1pPr>
          </a:lstStyle>
          <a:p>
            <a:fld id="{EC5A4128-2600-4263-BCD8-2E7AD0DB4336}" type="slidenum">
              <a:rPr lang="de-DE" smtClean="0"/>
              <a:t>‹Nr.›</a:t>
            </a:fld>
            <a:endParaRPr lang="de-DE"/>
          </a:p>
        </p:txBody>
      </p:sp>
    </p:spTree>
    <p:extLst>
      <p:ext uri="{BB962C8B-B14F-4D97-AF65-F5344CB8AC3E}">
        <p14:creationId xmlns:p14="http://schemas.microsoft.com/office/powerpoint/2010/main" val="409243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2</a:t>
            </a:fld>
            <a:endParaRPr lang="de-DE"/>
          </a:p>
        </p:txBody>
      </p:sp>
    </p:spTree>
    <p:extLst>
      <p:ext uri="{BB962C8B-B14F-4D97-AF65-F5344CB8AC3E}">
        <p14:creationId xmlns:p14="http://schemas.microsoft.com/office/powerpoint/2010/main" val="1116574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44</a:t>
            </a:fld>
            <a:endParaRPr lang="de-DE"/>
          </a:p>
        </p:txBody>
      </p:sp>
    </p:spTree>
    <p:extLst>
      <p:ext uri="{BB962C8B-B14F-4D97-AF65-F5344CB8AC3E}">
        <p14:creationId xmlns:p14="http://schemas.microsoft.com/office/powerpoint/2010/main" val="1192521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C5A4128-2600-4263-BCD8-2E7AD0DB4336}" type="slidenum">
              <a:rPr lang="de-DE" smtClean="0"/>
              <a:t>45</a:t>
            </a:fld>
            <a:endParaRPr lang="de-DE"/>
          </a:p>
        </p:txBody>
      </p:sp>
    </p:spTree>
    <p:extLst>
      <p:ext uri="{BB962C8B-B14F-4D97-AF65-F5344CB8AC3E}">
        <p14:creationId xmlns:p14="http://schemas.microsoft.com/office/powerpoint/2010/main" val="3302102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3</a:t>
            </a:fld>
            <a:endParaRPr lang="de-DE"/>
          </a:p>
        </p:txBody>
      </p:sp>
    </p:spTree>
    <p:extLst>
      <p:ext uri="{BB962C8B-B14F-4D97-AF65-F5344CB8AC3E}">
        <p14:creationId xmlns:p14="http://schemas.microsoft.com/office/powerpoint/2010/main" val="2005261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5</a:t>
            </a:fld>
            <a:endParaRPr lang="de-DE"/>
          </a:p>
        </p:txBody>
      </p:sp>
    </p:spTree>
    <p:extLst>
      <p:ext uri="{BB962C8B-B14F-4D97-AF65-F5344CB8AC3E}">
        <p14:creationId xmlns:p14="http://schemas.microsoft.com/office/powerpoint/2010/main" val="2020835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9</a:t>
            </a:fld>
            <a:endParaRPr lang="de-DE"/>
          </a:p>
        </p:txBody>
      </p:sp>
    </p:spTree>
    <p:extLst>
      <p:ext uri="{BB962C8B-B14F-4D97-AF65-F5344CB8AC3E}">
        <p14:creationId xmlns:p14="http://schemas.microsoft.com/office/powerpoint/2010/main" val="3188515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28</a:t>
            </a:fld>
            <a:endParaRPr lang="de-DE"/>
          </a:p>
        </p:txBody>
      </p:sp>
    </p:spTree>
    <p:extLst>
      <p:ext uri="{BB962C8B-B14F-4D97-AF65-F5344CB8AC3E}">
        <p14:creationId xmlns:p14="http://schemas.microsoft.com/office/powerpoint/2010/main" val="2781147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35</a:t>
            </a:fld>
            <a:endParaRPr lang="de-DE"/>
          </a:p>
        </p:txBody>
      </p:sp>
    </p:spTree>
    <p:extLst>
      <p:ext uri="{BB962C8B-B14F-4D97-AF65-F5344CB8AC3E}">
        <p14:creationId xmlns:p14="http://schemas.microsoft.com/office/powerpoint/2010/main" val="25355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36</a:t>
            </a:fld>
            <a:endParaRPr lang="de-DE"/>
          </a:p>
        </p:txBody>
      </p:sp>
    </p:spTree>
    <p:extLst>
      <p:ext uri="{BB962C8B-B14F-4D97-AF65-F5344CB8AC3E}">
        <p14:creationId xmlns:p14="http://schemas.microsoft.com/office/powerpoint/2010/main" val="241577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37</a:t>
            </a:fld>
            <a:endParaRPr lang="de-DE"/>
          </a:p>
        </p:txBody>
      </p:sp>
    </p:spTree>
    <p:extLst>
      <p:ext uri="{BB962C8B-B14F-4D97-AF65-F5344CB8AC3E}">
        <p14:creationId xmlns:p14="http://schemas.microsoft.com/office/powerpoint/2010/main" val="2649990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38213" y="750888"/>
            <a:ext cx="5010150" cy="375761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C5A4128-2600-4263-BCD8-2E7AD0DB4336}" type="slidenum">
              <a:rPr lang="de-DE" smtClean="0"/>
              <a:t>40</a:t>
            </a:fld>
            <a:endParaRPr lang="de-DE"/>
          </a:p>
        </p:txBody>
      </p:sp>
    </p:spTree>
    <p:extLst>
      <p:ext uri="{BB962C8B-B14F-4D97-AF65-F5344CB8AC3E}">
        <p14:creationId xmlns:p14="http://schemas.microsoft.com/office/powerpoint/2010/main" val="798282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70377-2285-4726-A878-4F5BB2FBE35B}"/>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9B94418A-F0B6-4396-A369-F9BE865E004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A6F89872-CF9B-4D5D-B4FF-7C1568386FBA}"/>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8D5085AD-AF4C-4729-B626-3BBD96897C2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81A521C-9A81-4589-8D8C-DD1CC40E1F3C}"/>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925575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A9376-27A1-4F12-BB80-BA5B331C382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D911F5F-485D-484C-BFD9-2E8AC64A019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81AB6AB-4474-48A0-8F33-24B5C62D5ED9}"/>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FA1E2876-30CE-432D-BF64-2691712133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F1B14A8-C766-4263-BFE7-D6F4AEA31D28}"/>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798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C9A66D-5854-464B-A683-B4B9353BF215}"/>
              </a:ext>
            </a:extLst>
          </p:cNvPr>
          <p:cNvSpPr>
            <a:spLocks noGrp="1"/>
          </p:cNvSpPr>
          <p:nvPr>
            <p:ph type="title" orient="vert"/>
          </p:nvPr>
        </p:nvSpPr>
        <p:spPr>
          <a:xfrm>
            <a:off x="6543675" y="365125"/>
            <a:ext cx="1971675"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775384E-672E-442E-95E4-A232F6B7CAA6}"/>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2E94D33-F51C-4FFA-A595-6048338DED8D}"/>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3FC63E38-3227-464C-8C5D-838EF46C6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0B8604B-191F-4044-92DA-71EBC6477112}"/>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57042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5EF95A-12E1-4CF5-99B8-F542A62BC32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5FDE6CC-A70C-4B11-A042-351BBE84140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A62686-81CD-4037-AC7F-D87A0DE9A66C}"/>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AE8E367B-148E-49EF-B940-80D3CB15BC5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B2645A4-0821-4376-87AE-196A20A774AA}"/>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1810529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23E31B-20DE-4707-9498-7237CEE4C738}"/>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068217A0-4907-4A9F-A845-B90E291C475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52AB3A5-FE91-48A9-9718-DFC783BC773F}"/>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95781996-6AFB-4098-960B-0CA52FF891C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8DCBD3C-C6BC-4806-B5E0-64998889A12C}"/>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312389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EBD5FD-39E2-4DF5-81D3-7E6624134D2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D97A6DB-CCBD-478F-99F2-E4C6E02D0F9E}"/>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31C6969-1B64-4C7A-954F-8A0E7DA38DED}"/>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F259DB3-5F8A-4DA2-9765-8A160C9BD647}"/>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6" name="Fußzeilenplatzhalter 5">
            <a:extLst>
              <a:ext uri="{FF2B5EF4-FFF2-40B4-BE49-F238E27FC236}">
                <a16:creationId xmlns:a16="http://schemas.microsoft.com/office/drawing/2014/main" id="{BE8D8751-0FAA-45DB-AB90-667E57062E4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1EF2677-111F-4A65-928F-E7721DA6A10A}"/>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4883428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947D91-FD84-4875-94F1-F6484617748D}"/>
              </a:ext>
            </a:extLst>
          </p:cNvPr>
          <p:cNvSpPr>
            <a:spLocks noGrp="1"/>
          </p:cNvSpPr>
          <p:nvPr>
            <p:ph type="title"/>
          </p:nvPr>
        </p:nvSpPr>
        <p:spPr>
          <a:xfrm>
            <a:off x="629841" y="365126"/>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B0A826E-946F-447B-9021-BFB1AC59199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44E52928-E023-498A-B9D0-09E4B5F36CFE}"/>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CE1843B-DA0B-4139-A201-1BE590C2D44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B44583D0-F428-4147-88C1-EF2E46B2D45F}"/>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F241231-3C78-4A42-99E4-A6CD416B4FF4}"/>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8" name="Fußzeilenplatzhalter 7">
            <a:extLst>
              <a:ext uri="{FF2B5EF4-FFF2-40B4-BE49-F238E27FC236}">
                <a16:creationId xmlns:a16="http://schemas.microsoft.com/office/drawing/2014/main" id="{7100B568-8F1E-4CA9-BFED-0F039C57950C}"/>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2C0943A-D3F7-476F-8AB0-FB95C127D0A4}"/>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9989746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C6EC35-CE1E-40E5-935F-B2829BC054E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8417546-52D7-47FC-A6CF-89C69123EAEF}"/>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4" name="Fußzeilenplatzhalter 3">
            <a:extLst>
              <a:ext uri="{FF2B5EF4-FFF2-40B4-BE49-F238E27FC236}">
                <a16:creationId xmlns:a16="http://schemas.microsoft.com/office/drawing/2014/main" id="{5CF37B7C-1198-48FE-86AF-9D610376A57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ACA0074-239C-48B4-8940-D6E93E27FDFE}"/>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402359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3E00C88-C5F9-4BD7-AD8D-ECBF0CC19B39}"/>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3" name="Fußzeilenplatzhalter 2">
            <a:extLst>
              <a:ext uri="{FF2B5EF4-FFF2-40B4-BE49-F238E27FC236}">
                <a16:creationId xmlns:a16="http://schemas.microsoft.com/office/drawing/2014/main" id="{B065BAA4-6440-4CF2-A1F8-1F9E2302B7B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A16A1F2C-B8CE-4C27-8460-DF1B97B2F712}"/>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62750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DEA34A-E3E0-4BDA-A6E7-9D6F3DA37F19}"/>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D7C9819A-7055-4E7B-8277-22FB6A01BE3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3930A9E-ABD9-473C-BBC5-CF64A9287A6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3DD07545-6CE3-4167-B895-8A9255400B1A}"/>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6" name="Fußzeilenplatzhalter 5">
            <a:extLst>
              <a:ext uri="{FF2B5EF4-FFF2-40B4-BE49-F238E27FC236}">
                <a16:creationId xmlns:a16="http://schemas.microsoft.com/office/drawing/2014/main" id="{945BAA40-21C3-41E7-AE07-563F753F1E48}"/>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EA743691-C879-490B-9925-13A7EF35A4B1}"/>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42300379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49FCBA-055B-47E5-BECB-4BADEE9528F1}"/>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9D87307E-965C-4BAB-8344-162FACDB477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E7FA5FD8-D2B2-49BB-8AE9-4E83D6E9FA6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52A35D61-6A9F-4F7A-A2BB-F996470F0158}"/>
              </a:ext>
            </a:extLst>
          </p:cNvPr>
          <p:cNvSpPr>
            <a:spLocks noGrp="1"/>
          </p:cNvSpPr>
          <p:nvPr>
            <p:ph type="dt" sz="half" idx="10"/>
          </p:nvPr>
        </p:nvSpPr>
        <p:spPr/>
        <p:txBody>
          <a:bodyPr/>
          <a:lstStyle/>
          <a:p>
            <a:fld id="{1BA50D42-C9CD-4801-B293-61D1F53EC57E}" type="datetimeFigureOut">
              <a:rPr lang="de-DE" smtClean="0"/>
              <a:t>16.01.2023</a:t>
            </a:fld>
            <a:endParaRPr lang="de-DE"/>
          </a:p>
        </p:txBody>
      </p:sp>
      <p:sp>
        <p:nvSpPr>
          <p:cNvPr id="6" name="Fußzeilenplatzhalter 5">
            <a:extLst>
              <a:ext uri="{FF2B5EF4-FFF2-40B4-BE49-F238E27FC236}">
                <a16:creationId xmlns:a16="http://schemas.microsoft.com/office/drawing/2014/main" id="{3AD2BC45-79DD-4FA4-8DD2-7890918FE64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E5DFD97-D596-406A-9DE6-9F87E12E99C3}"/>
              </a:ext>
            </a:extLst>
          </p:cNvPr>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91387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47DFE8C-2AE6-4332-8F5F-65357A2FA74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871DDC9-A4EC-47EE-BE91-3270C8662D4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39CD195-D034-43B7-88AF-0612EC1F055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A50D42-C9CD-4801-B293-61D1F53EC57E}" type="datetimeFigureOut">
              <a:rPr lang="de-DE" smtClean="0"/>
              <a:t>16.01.2023</a:t>
            </a:fld>
            <a:endParaRPr lang="de-DE"/>
          </a:p>
        </p:txBody>
      </p:sp>
      <p:sp>
        <p:nvSpPr>
          <p:cNvPr id="5" name="Fußzeilenplatzhalter 4">
            <a:extLst>
              <a:ext uri="{FF2B5EF4-FFF2-40B4-BE49-F238E27FC236}">
                <a16:creationId xmlns:a16="http://schemas.microsoft.com/office/drawing/2014/main" id="{AFEC6243-806E-4C82-AA3C-CD270D04BCD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C117DB0-9DA3-495E-8E46-A3A44D5C4B8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6AE60A-B69C-4790-82F7-3882EDF23186}" type="slidenum">
              <a:rPr lang="de-DE" smtClean="0"/>
              <a:t>‹Nr.›</a:t>
            </a:fld>
            <a:endParaRPr lang="de-DE"/>
          </a:p>
        </p:txBody>
      </p:sp>
    </p:spTree>
    <p:extLst>
      <p:ext uri="{BB962C8B-B14F-4D97-AF65-F5344CB8AC3E}">
        <p14:creationId xmlns:p14="http://schemas.microsoft.com/office/powerpoint/2010/main" val="1177194267"/>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svg"/><Relationship Id="rId21" Type="http://schemas.openxmlformats.org/officeDocument/2006/relationships/image" Target="../media/image21.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5" Type="http://schemas.openxmlformats.org/officeDocument/2006/relationships/image" Target="../media/image25.svg"/><Relationship Id="rId33" Type="http://schemas.openxmlformats.org/officeDocument/2006/relationships/image" Target="../media/image33.sv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sv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24" Type="http://schemas.openxmlformats.org/officeDocument/2006/relationships/image" Target="../media/image24.png"/><Relationship Id="rId32" Type="http://schemas.openxmlformats.org/officeDocument/2006/relationships/image" Target="../media/image32.png"/><Relationship Id="rId5" Type="http://schemas.openxmlformats.org/officeDocument/2006/relationships/image" Target="../media/image5.svg"/><Relationship Id="rId15" Type="http://schemas.openxmlformats.org/officeDocument/2006/relationships/image" Target="../media/image15.svg"/><Relationship Id="rId23" Type="http://schemas.openxmlformats.org/officeDocument/2006/relationships/image" Target="../media/image23.sv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svg"/><Relationship Id="rId31" Type="http://schemas.openxmlformats.org/officeDocument/2006/relationships/image" Target="../media/image31.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svg"/><Relationship Id="rId30" Type="http://schemas.openxmlformats.org/officeDocument/2006/relationships/image" Target="../media/image30.png"/></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5.svg"/><Relationship Id="rId7" Type="http://schemas.openxmlformats.org/officeDocument/2006/relationships/image" Target="../media/image11.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21.svg"/></Relationships>
</file>

<file path=ppt/slides/_rels/slide12.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20.png"/><Relationship Id="rId3" Type="http://schemas.openxmlformats.org/officeDocument/2006/relationships/diagramLayout" Target="../diagrams/layout1.xml"/><Relationship Id="rId7" Type="http://schemas.openxmlformats.org/officeDocument/2006/relationships/image" Target="../media/image34.png"/><Relationship Id="rId12" Type="http://schemas.openxmlformats.org/officeDocument/2006/relationships/image" Target="../media/image5.svg"/><Relationship Id="rId2" Type="http://schemas.openxmlformats.org/officeDocument/2006/relationships/diagramData" Target="../diagrams/data1.xml"/><Relationship Id="rId16" Type="http://schemas.openxmlformats.org/officeDocument/2006/relationships/image" Target="../media/image11.svg"/><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4.png"/><Relationship Id="rId5" Type="http://schemas.openxmlformats.org/officeDocument/2006/relationships/diagramColors" Target="../diagrams/colors1.xml"/><Relationship Id="rId15" Type="http://schemas.openxmlformats.org/officeDocument/2006/relationships/image" Target="../media/image10.png"/><Relationship Id="rId10" Type="http://schemas.openxmlformats.org/officeDocument/2006/relationships/image" Target="../media/image7.svg"/><Relationship Id="rId4" Type="http://schemas.openxmlformats.org/officeDocument/2006/relationships/diagramQuickStyle" Target="../diagrams/quickStyle1.xml"/><Relationship Id="rId9" Type="http://schemas.openxmlformats.org/officeDocument/2006/relationships/image" Target="../media/image6.png"/><Relationship Id="rId14" Type="http://schemas.openxmlformats.org/officeDocument/2006/relationships/image" Target="../media/image21.svg"/></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39.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svg"/><Relationship Id="rId4" Type="http://schemas.openxmlformats.org/officeDocument/2006/relationships/image" Target="../media/image36.png"/></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7" Type="http://schemas.openxmlformats.org/officeDocument/2006/relationships/image" Target="../media/image43.sv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svg"/><Relationship Id="rId4" Type="http://schemas.openxmlformats.org/officeDocument/2006/relationships/image" Target="../media/image40.png"/></Relationships>
</file>

<file path=ppt/slides/_rels/slide15.xml.rels><?xml version="1.0" encoding="UTF-8" standalone="yes"?>
<Relationships xmlns="http://schemas.openxmlformats.org/package/2006/relationships"><Relationship Id="rId3" Type="http://schemas.openxmlformats.org/officeDocument/2006/relationships/image" Target="../media/image45.svg"/><Relationship Id="rId7" Type="http://schemas.openxmlformats.org/officeDocument/2006/relationships/image" Target="../media/image49.svg"/><Relationship Id="rId2"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svg"/><Relationship Id="rId4" Type="http://schemas.openxmlformats.org/officeDocument/2006/relationships/image" Target="../media/image46.png"/></Relationships>
</file>

<file path=ppt/slides/_rels/slide16.xml.rels><?xml version="1.0" encoding="UTF-8" standalone="yes"?>
<Relationships xmlns="http://schemas.openxmlformats.org/package/2006/relationships"><Relationship Id="rId3" Type="http://schemas.openxmlformats.org/officeDocument/2006/relationships/image" Target="../media/image25.svg"/><Relationship Id="rId7" Type="http://schemas.openxmlformats.org/officeDocument/2006/relationships/image" Target="../media/image21.sv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51.svg"/><Relationship Id="rId4" Type="http://schemas.openxmlformats.org/officeDocument/2006/relationships/image" Target="../media/image50.png"/></Relationships>
</file>

<file path=ppt/slides/_rels/slide17.xml.rels><?xml version="1.0" encoding="UTF-8" standalone="yes"?>
<Relationships xmlns="http://schemas.openxmlformats.org/package/2006/relationships"><Relationship Id="rId3" Type="http://schemas.openxmlformats.org/officeDocument/2006/relationships/image" Target="../media/image23.svg"/><Relationship Id="rId7" Type="http://schemas.openxmlformats.org/officeDocument/2006/relationships/image" Target="../media/image55.sv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54.png"/><Relationship Id="rId5" Type="http://schemas.openxmlformats.org/officeDocument/2006/relationships/image" Target="../media/image53.svg"/><Relationship Id="rId4" Type="http://schemas.openxmlformats.org/officeDocument/2006/relationships/image" Target="../media/image52.png"/></Relationships>
</file>

<file path=ppt/slides/_rels/slide18.xml.rels><?xml version="1.0" encoding="UTF-8" standalone="yes"?>
<Relationships xmlns="http://schemas.openxmlformats.org/package/2006/relationships"><Relationship Id="rId3" Type="http://schemas.openxmlformats.org/officeDocument/2006/relationships/image" Target="../media/image57.svg"/><Relationship Id="rId7" Type="http://schemas.openxmlformats.org/officeDocument/2006/relationships/image" Target="../media/image61.svg"/><Relationship Id="rId2"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9.svg"/><Relationship Id="rId4" Type="http://schemas.openxmlformats.org/officeDocument/2006/relationships/image" Target="../media/image58.png"/></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63.svg"/><Relationship Id="rId4" Type="http://schemas.openxmlformats.org/officeDocument/2006/relationships/image" Target="../media/image62.png"/></Relationships>
</file>

<file path=ppt/slides/_rels/slide21.xml.rels><?xml version="1.0" encoding="UTF-8" standalone="yes"?>
<Relationships xmlns="http://schemas.openxmlformats.org/package/2006/relationships"><Relationship Id="rId3" Type="http://schemas.openxmlformats.org/officeDocument/2006/relationships/image" Target="../media/image65.svg"/><Relationship Id="rId7" Type="http://schemas.openxmlformats.org/officeDocument/2006/relationships/image" Target="../media/image69.svg"/><Relationship Id="rId2" Type="http://schemas.openxmlformats.org/officeDocument/2006/relationships/image" Target="../media/image64.png"/><Relationship Id="rId1" Type="http://schemas.openxmlformats.org/officeDocument/2006/relationships/slideLayout" Target="../slideLayouts/slideLayout2.xml"/><Relationship Id="rId6" Type="http://schemas.openxmlformats.org/officeDocument/2006/relationships/image" Target="../media/image68.png"/><Relationship Id="rId5" Type="http://schemas.openxmlformats.org/officeDocument/2006/relationships/image" Target="../media/image67.svg"/><Relationship Id="rId4" Type="http://schemas.openxmlformats.org/officeDocument/2006/relationships/image" Target="../media/image66.png"/></Relationships>
</file>

<file path=ppt/slides/_rels/slide22.xml.rels><?xml version="1.0" encoding="UTF-8" standalone="yes"?>
<Relationships xmlns="http://schemas.openxmlformats.org/package/2006/relationships"><Relationship Id="rId3" Type="http://schemas.openxmlformats.org/officeDocument/2006/relationships/image" Target="../media/image71.svg"/><Relationship Id="rId7" Type="http://schemas.openxmlformats.org/officeDocument/2006/relationships/image" Target="../media/image75.sv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74.png"/><Relationship Id="rId5" Type="http://schemas.openxmlformats.org/officeDocument/2006/relationships/image" Target="../media/image73.svg"/><Relationship Id="rId4" Type="http://schemas.openxmlformats.org/officeDocument/2006/relationships/image" Target="../media/image72.png"/></Relationships>
</file>

<file path=ppt/slides/_rels/slide23.xml.rels><?xml version="1.0" encoding="UTF-8" standalone="yes"?>
<Relationships xmlns="http://schemas.openxmlformats.org/package/2006/relationships"><Relationship Id="rId3" Type="http://schemas.openxmlformats.org/officeDocument/2006/relationships/image" Target="../media/image77.svg"/><Relationship Id="rId2" Type="http://schemas.openxmlformats.org/officeDocument/2006/relationships/image" Target="../media/image76.png"/><Relationship Id="rId1" Type="http://schemas.openxmlformats.org/officeDocument/2006/relationships/slideLayout" Target="../slideLayouts/slideLayout2.xml"/><Relationship Id="rId5" Type="http://schemas.openxmlformats.org/officeDocument/2006/relationships/image" Target="../media/image31.svg"/><Relationship Id="rId4" Type="http://schemas.openxmlformats.org/officeDocument/2006/relationships/image" Target="../media/image30.png"/></Relationships>
</file>

<file path=ppt/slides/_rels/slide24.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79.svg"/><Relationship Id="rId4" Type="http://schemas.openxmlformats.org/officeDocument/2006/relationships/image" Target="../media/image78.png"/></Relationships>
</file>

<file path=ppt/slides/_rels/slide25.xml.rels><?xml version="1.0" encoding="UTF-8" standalone="yes"?>
<Relationships xmlns="http://schemas.openxmlformats.org/package/2006/relationships"><Relationship Id="rId3" Type="http://schemas.openxmlformats.org/officeDocument/2006/relationships/image" Target="../media/image81.svg"/><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83.png"/><Relationship Id="rId13" Type="http://schemas.openxmlformats.org/officeDocument/2006/relationships/image" Target="../media/image4.png"/><Relationship Id="rId3" Type="http://schemas.openxmlformats.org/officeDocument/2006/relationships/diagramLayout" Target="../diagrams/layout2.xml"/><Relationship Id="rId7" Type="http://schemas.openxmlformats.org/officeDocument/2006/relationships/image" Target="../media/image82.png"/><Relationship Id="rId12" Type="http://schemas.openxmlformats.org/officeDocument/2006/relationships/image" Target="../media/image21.svg"/><Relationship Id="rId2" Type="http://schemas.openxmlformats.org/officeDocument/2006/relationships/diagramData" Target="../diagrams/data2.xml"/><Relationship Id="rId16" Type="http://schemas.openxmlformats.org/officeDocument/2006/relationships/image" Target="../media/image11.svg"/><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20.png"/><Relationship Id="rId5" Type="http://schemas.openxmlformats.org/officeDocument/2006/relationships/diagramColors" Target="../diagrams/colors2.xml"/><Relationship Id="rId15" Type="http://schemas.openxmlformats.org/officeDocument/2006/relationships/image" Target="../media/image10.png"/><Relationship Id="rId10" Type="http://schemas.openxmlformats.org/officeDocument/2006/relationships/image" Target="../media/image7.svg"/><Relationship Id="rId4" Type="http://schemas.openxmlformats.org/officeDocument/2006/relationships/diagramQuickStyle" Target="../diagrams/quickStyle2.xml"/><Relationship Id="rId9" Type="http://schemas.openxmlformats.org/officeDocument/2006/relationships/image" Target="../media/image6.png"/><Relationship Id="rId14" Type="http://schemas.openxmlformats.org/officeDocument/2006/relationships/image" Target="../media/image5.sv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4294967295"/>
          </p:nvPr>
        </p:nvSpPr>
        <p:spPr>
          <a:xfrm>
            <a:off x="-161925" y="4293096"/>
            <a:ext cx="9467850" cy="1752600"/>
          </a:xfrm>
        </p:spPr>
        <p:txBody>
          <a:bodyPr>
            <a:normAutofit/>
          </a:bodyPr>
          <a:lstStyle/>
          <a:p>
            <a:pPr marL="0" indent="0" algn="ctr">
              <a:buNone/>
            </a:pPr>
            <a:r>
              <a:rPr lang="de-DE" sz="4800" b="1" dirty="0">
                <a:solidFill>
                  <a:schemeClr val="accent1">
                    <a:lumMod val="75000"/>
                  </a:schemeClr>
                </a:solidFill>
              </a:rPr>
              <a:t>Herzlich willkommen in der </a:t>
            </a:r>
          </a:p>
          <a:p>
            <a:pPr marL="0" indent="0" algn="ctr">
              <a:buNone/>
            </a:pPr>
            <a:r>
              <a:rPr lang="de-DE" sz="4800" b="1" dirty="0">
                <a:solidFill>
                  <a:schemeClr val="accent1">
                    <a:lumMod val="75000"/>
                  </a:schemeClr>
                </a:solidFill>
              </a:rPr>
              <a:t>Schlossbergschule Haagen! </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63132" y="416903"/>
            <a:ext cx="5137259" cy="330012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7237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marL="0" indent="0">
              <a:buNone/>
            </a:pPr>
            <a:endParaRPr lang="de-DE" altLang="de-DE" sz="2500" dirty="0"/>
          </a:p>
          <a:p>
            <a:pPr marL="0" indent="0">
              <a:buNone/>
            </a:pPr>
            <a:endParaRPr lang="de-DE" altLang="de-DE" sz="2500" dirty="0"/>
          </a:p>
          <a:p>
            <a:pPr marL="0" indent="0">
              <a:buNone/>
            </a:pPr>
            <a:endParaRPr lang="de-DE" altLang="de-DE" sz="2500" dirty="0"/>
          </a:p>
          <a:p>
            <a:pPr marL="0" indent="0">
              <a:buNone/>
            </a:pPr>
            <a:endParaRPr lang="de-DE" altLang="de-DE" sz="2500" dirty="0"/>
          </a:p>
          <a:p>
            <a:pPr>
              <a:buFont typeface="Wingdings" panose="05000000000000000000" pitchFamily="2" charset="2"/>
              <a:buChar char="v"/>
            </a:pPr>
            <a:endParaRPr 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a:solidFill>
                  <a:srgbClr val="FFC000"/>
                </a:solidFill>
              </a:rPr>
              <a:t> </a:t>
            </a:r>
            <a:r>
              <a:rPr lang="de-DE" sz="3600" b="1">
                <a:solidFill>
                  <a:srgbClr val="92D050"/>
                </a:solidFill>
              </a:rPr>
              <a:t>3. Was ein Kind können sollte</a:t>
            </a:r>
            <a:endParaRPr lang="de-DE" sz="3600" b="1" dirty="0">
              <a:solidFill>
                <a:srgbClr val="92D050"/>
              </a:solidFill>
            </a:endParaRPr>
          </a:p>
        </p:txBody>
      </p:sp>
      <p:pic>
        <p:nvPicPr>
          <p:cNvPr id="4" name="Grafik 3" descr="Frau mit Kind mit einfarbiger Füllung">
            <a:extLst>
              <a:ext uri="{FF2B5EF4-FFF2-40B4-BE49-F238E27FC236}">
                <a16:creationId xmlns:a16="http://schemas.microsoft.com/office/drawing/2014/main" id="{B2C08C20-426A-41F3-BE6C-101D1A7BFC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3021" y="2248632"/>
            <a:ext cx="914400" cy="914400"/>
          </a:xfrm>
          <a:prstGeom prst="rect">
            <a:avLst/>
          </a:prstGeom>
        </p:spPr>
      </p:pic>
      <p:pic>
        <p:nvPicPr>
          <p:cNvPr id="6" name="Grafik 5" descr="Kinder mit einfarbiger Füllung">
            <a:extLst>
              <a:ext uri="{FF2B5EF4-FFF2-40B4-BE49-F238E27FC236}">
                <a16:creationId xmlns:a16="http://schemas.microsoft.com/office/drawing/2014/main" id="{ACBDC606-0C7E-4C26-949E-CB54BE55017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9592" y="1690688"/>
            <a:ext cx="1068536" cy="1068536"/>
          </a:xfrm>
          <a:prstGeom prst="rect">
            <a:avLst/>
          </a:prstGeom>
        </p:spPr>
      </p:pic>
      <p:pic>
        <p:nvPicPr>
          <p:cNvPr id="9" name="Grafik 8" descr="Kind mit Ballon mit einfarbiger Füllung">
            <a:extLst>
              <a:ext uri="{FF2B5EF4-FFF2-40B4-BE49-F238E27FC236}">
                <a16:creationId xmlns:a16="http://schemas.microsoft.com/office/drawing/2014/main" id="{251A0FE5-08D1-4AD7-B951-2852C58DC16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17385" y="4853978"/>
            <a:ext cx="1224336" cy="1224336"/>
          </a:xfrm>
          <a:prstGeom prst="rect">
            <a:avLst/>
          </a:prstGeom>
        </p:spPr>
      </p:pic>
      <p:pic>
        <p:nvPicPr>
          <p:cNvPr id="11" name="Grafik 10" descr="Drama mit einfarbiger Füllung">
            <a:extLst>
              <a:ext uri="{FF2B5EF4-FFF2-40B4-BE49-F238E27FC236}">
                <a16:creationId xmlns:a16="http://schemas.microsoft.com/office/drawing/2014/main" id="{0FDD1B91-CA0D-4CD3-91E9-38EF775996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642949" y="3657473"/>
            <a:ext cx="914400" cy="914400"/>
          </a:xfrm>
          <a:prstGeom prst="rect">
            <a:avLst/>
          </a:prstGeom>
        </p:spPr>
      </p:pic>
      <p:pic>
        <p:nvPicPr>
          <p:cNvPr id="13" name="Grafik 12" descr="Ambition mit einfarbiger Füllung">
            <a:extLst>
              <a:ext uri="{FF2B5EF4-FFF2-40B4-BE49-F238E27FC236}">
                <a16:creationId xmlns:a16="http://schemas.microsoft.com/office/drawing/2014/main" id="{4DCA0B75-0B07-4E99-9C9D-271973A3A2E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047966" y="3820694"/>
            <a:ext cx="1142011" cy="1142011"/>
          </a:xfrm>
          <a:prstGeom prst="rect">
            <a:avLst/>
          </a:prstGeom>
        </p:spPr>
      </p:pic>
      <p:pic>
        <p:nvPicPr>
          <p:cNvPr id="15" name="Grafik 14" descr="Rucksack mit einfarbiger Füllung">
            <a:extLst>
              <a:ext uri="{FF2B5EF4-FFF2-40B4-BE49-F238E27FC236}">
                <a16:creationId xmlns:a16="http://schemas.microsoft.com/office/drawing/2014/main" id="{86721663-FCF7-44C4-B5A9-D8CFFEBF2D6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435660" y="5363544"/>
            <a:ext cx="914400" cy="914400"/>
          </a:xfrm>
          <a:prstGeom prst="rect">
            <a:avLst/>
          </a:prstGeom>
        </p:spPr>
      </p:pic>
      <p:pic>
        <p:nvPicPr>
          <p:cNvPr id="10" name="Grafik 9" descr="Gesundheit und Sicherheit mit einfarbiger Füllung">
            <a:extLst>
              <a:ext uri="{FF2B5EF4-FFF2-40B4-BE49-F238E27FC236}">
                <a16:creationId xmlns:a16="http://schemas.microsoft.com/office/drawing/2014/main" id="{A7DF79BB-8ABE-4B95-B02D-64A4985FE44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282002" y="4263491"/>
            <a:ext cx="914400" cy="914400"/>
          </a:xfrm>
          <a:prstGeom prst="rect">
            <a:avLst/>
          </a:prstGeom>
        </p:spPr>
      </p:pic>
      <p:pic>
        <p:nvPicPr>
          <p:cNvPr id="27" name="Grafik 26" descr="Bücher mit einfarbiger Füllung">
            <a:extLst>
              <a:ext uri="{FF2B5EF4-FFF2-40B4-BE49-F238E27FC236}">
                <a16:creationId xmlns:a16="http://schemas.microsoft.com/office/drawing/2014/main" id="{406E01D7-155B-4688-81C5-035232C7D8F8}"/>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41564" y="4215776"/>
            <a:ext cx="815228" cy="815228"/>
          </a:xfrm>
          <a:prstGeom prst="rect">
            <a:avLst/>
          </a:prstGeom>
        </p:spPr>
      </p:pic>
      <p:pic>
        <p:nvPicPr>
          <p:cNvPr id="29" name="Grafik 28" descr="Fußball mit einfarbiger Füllung">
            <a:extLst>
              <a:ext uri="{FF2B5EF4-FFF2-40B4-BE49-F238E27FC236}">
                <a16:creationId xmlns:a16="http://schemas.microsoft.com/office/drawing/2014/main" id="{EF9EF488-75AF-4548-BE5A-18BCFE301BB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638814" y="1526867"/>
            <a:ext cx="914400" cy="914400"/>
          </a:xfrm>
          <a:prstGeom prst="rect">
            <a:avLst/>
          </a:prstGeom>
        </p:spPr>
      </p:pic>
      <p:pic>
        <p:nvPicPr>
          <p:cNvPr id="31" name="Grafik 30" descr="Kopf mit Zahnrädern mit einfarbiger Füllung">
            <a:extLst>
              <a:ext uri="{FF2B5EF4-FFF2-40B4-BE49-F238E27FC236}">
                <a16:creationId xmlns:a16="http://schemas.microsoft.com/office/drawing/2014/main" id="{5D6C3D22-DCD9-4A2C-811C-DCBC8683FEB3}"/>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881925" y="1605645"/>
            <a:ext cx="821271" cy="821271"/>
          </a:xfrm>
          <a:prstGeom prst="rect">
            <a:avLst/>
          </a:prstGeom>
        </p:spPr>
      </p:pic>
      <p:pic>
        <p:nvPicPr>
          <p:cNvPr id="33" name="Grafik 32" descr="Gedankenblase mit einfarbiger Füllung">
            <a:extLst>
              <a:ext uri="{FF2B5EF4-FFF2-40B4-BE49-F238E27FC236}">
                <a16:creationId xmlns:a16="http://schemas.microsoft.com/office/drawing/2014/main" id="{BA5C806A-0535-42EC-AC0E-870A0C9814CB}"/>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5724414" y="3378874"/>
            <a:ext cx="914400" cy="914400"/>
          </a:xfrm>
          <a:prstGeom prst="rect">
            <a:avLst/>
          </a:prstGeom>
        </p:spPr>
      </p:pic>
      <p:pic>
        <p:nvPicPr>
          <p:cNvPr id="35" name="Grafik 34" descr="Chat mit einfarbiger Füllung">
            <a:extLst>
              <a:ext uri="{FF2B5EF4-FFF2-40B4-BE49-F238E27FC236}">
                <a16:creationId xmlns:a16="http://schemas.microsoft.com/office/drawing/2014/main" id="{A4EC1AC5-F7DA-4DA8-B322-85EB3F1ACAF3}"/>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5417504" y="4798724"/>
            <a:ext cx="914400" cy="914400"/>
          </a:xfrm>
          <a:prstGeom prst="rect">
            <a:avLst/>
          </a:prstGeom>
        </p:spPr>
      </p:pic>
      <p:pic>
        <p:nvPicPr>
          <p:cNvPr id="37" name="Grafik 36" descr="Stoppuhr mit einfarbiger Füllung">
            <a:extLst>
              <a:ext uri="{FF2B5EF4-FFF2-40B4-BE49-F238E27FC236}">
                <a16:creationId xmlns:a16="http://schemas.microsoft.com/office/drawing/2014/main" id="{63AA0767-3AA3-4F30-BF87-C2CFD516EE78}"/>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233216" y="2844267"/>
            <a:ext cx="914400" cy="914400"/>
          </a:xfrm>
          <a:prstGeom prst="rect">
            <a:avLst/>
          </a:prstGeom>
        </p:spPr>
      </p:pic>
      <p:pic>
        <p:nvPicPr>
          <p:cNvPr id="39" name="Grafik 38" descr="Keimsaat mit einfarbiger Füllung">
            <a:extLst>
              <a:ext uri="{FF2B5EF4-FFF2-40B4-BE49-F238E27FC236}">
                <a16:creationId xmlns:a16="http://schemas.microsoft.com/office/drawing/2014/main" id="{0CF8CB9E-A76D-490A-B044-9771312AAAD3}"/>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7475770" y="2653338"/>
            <a:ext cx="914400" cy="914400"/>
          </a:xfrm>
          <a:prstGeom prst="rect">
            <a:avLst/>
          </a:prstGeom>
        </p:spPr>
      </p:pic>
      <p:pic>
        <p:nvPicPr>
          <p:cNvPr id="42" name="Grafik 41" descr="Puzzleteile mit einfarbiger Füllung">
            <a:extLst>
              <a:ext uri="{FF2B5EF4-FFF2-40B4-BE49-F238E27FC236}">
                <a16:creationId xmlns:a16="http://schemas.microsoft.com/office/drawing/2014/main" id="{1B630DD4-67D9-4991-965C-A456679061A6}"/>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5308705" y="1738938"/>
            <a:ext cx="914400" cy="914400"/>
          </a:xfrm>
          <a:prstGeom prst="rect">
            <a:avLst/>
          </a:prstGeom>
        </p:spPr>
      </p:pic>
      <p:pic>
        <p:nvPicPr>
          <p:cNvPr id="44" name="Grafik 43" descr="Pinsel mit einfarbiger Füllung">
            <a:extLst>
              <a:ext uri="{FF2B5EF4-FFF2-40B4-BE49-F238E27FC236}">
                <a16:creationId xmlns:a16="http://schemas.microsoft.com/office/drawing/2014/main" id="{40603370-F977-4A89-AB08-19BF91052C7A}"/>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6738444" y="5466146"/>
            <a:ext cx="814770" cy="814770"/>
          </a:xfrm>
          <a:prstGeom prst="rect">
            <a:avLst/>
          </a:prstGeom>
        </p:spPr>
      </p:pic>
    </p:spTree>
    <p:extLst>
      <p:ext uri="{BB962C8B-B14F-4D97-AF65-F5344CB8AC3E}">
        <p14:creationId xmlns:p14="http://schemas.microsoft.com/office/powerpoint/2010/main" val="2029699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marL="0" indent="0">
              <a:buNone/>
            </a:pPr>
            <a:r>
              <a:rPr lang="de-DE" altLang="de-DE" sz="2500" dirty="0"/>
              <a:t>Die </a:t>
            </a:r>
            <a:r>
              <a:rPr lang="de-DE" altLang="de-DE" sz="2500" b="1" dirty="0"/>
              <a:t>Schulfähigkeit</a:t>
            </a:r>
            <a:r>
              <a:rPr lang="de-DE" altLang="de-DE" sz="2500" dirty="0"/>
              <a:t> eines Kindes setzt sich aus </a:t>
            </a:r>
            <a:r>
              <a:rPr lang="de-DE" altLang="de-DE" sz="2500" b="1" dirty="0"/>
              <a:t>vier</a:t>
            </a:r>
            <a:r>
              <a:rPr lang="de-DE" altLang="de-DE" sz="2500" dirty="0"/>
              <a:t> großen </a:t>
            </a:r>
            <a:r>
              <a:rPr lang="de-DE" altLang="de-DE" sz="2500" b="1" dirty="0"/>
              <a:t>Entwicklungsbereichen</a:t>
            </a:r>
            <a:r>
              <a:rPr lang="de-DE" altLang="de-DE" sz="2500" dirty="0"/>
              <a:t> zusammen, die sowohl die Eltern als auch der Kindergarten bei der Beobachtung der Kinder im Blick haben sollten.</a:t>
            </a:r>
          </a:p>
          <a:p>
            <a:pPr marL="0" indent="0">
              <a:buNone/>
            </a:pPr>
            <a:endParaRPr lang="de-DE" altLang="de-DE" sz="2500" dirty="0"/>
          </a:p>
          <a:p>
            <a:pPr marL="0" indent="0">
              <a:buNone/>
            </a:pPr>
            <a:endParaRPr lang="de-DE" altLang="de-DE" sz="2500" dirty="0"/>
          </a:p>
          <a:p>
            <a:pPr marL="0" indent="0">
              <a:buNone/>
            </a:pPr>
            <a:endParaRPr lang="de-DE" altLang="de-DE" sz="2500" dirty="0"/>
          </a:p>
          <a:p>
            <a:pPr marL="0" indent="0">
              <a:buNone/>
            </a:pPr>
            <a:endParaRPr lang="de-DE" altLang="de-DE" sz="2500" dirty="0"/>
          </a:p>
          <a:p>
            <a:pPr marL="0" indent="0">
              <a:buNone/>
            </a:pPr>
            <a:r>
              <a:rPr lang="de-DE" altLang="de-DE" sz="2500" b="1" dirty="0"/>
              <a:t>Alle vier Bereiche </a:t>
            </a:r>
            <a:r>
              <a:rPr lang="de-DE" altLang="de-DE" sz="2500" dirty="0"/>
              <a:t>sind von </a:t>
            </a:r>
            <a:r>
              <a:rPr lang="de-DE" altLang="de-DE" sz="2500" b="1" dirty="0"/>
              <a:t>gleicher Bedeutung </a:t>
            </a:r>
            <a:r>
              <a:rPr lang="de-DE" altLang="de-DE" sz="2500" dirty="0"/>
              <a:t>bei der </a:t>
            </a:r>
            <a:r>
              <a:rPr lang="de-DE" altLang="de-DE" sz="2500" b="1" dirty="0"/>
              <a:t>Entscheidung</a:t>
            </a:r>
            <a:r>
              <a:rPr lang="de-DE" altLang="de-DE" sz="2500" dirty="0"/>
              <a:t>, ob ein Kind eingeschult werden soll! </a:t>
            </a:r>
          </a:p>
          <a:p>
            <a:pPr>
              <a:buFont typeface="Wingdings" panose="05000000000000000000" pitchFamily="2" charset="2"/>
              <a:buChar char="v"/>
            </a:pPr>
            <a:endParaRPr 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a:solidFill>
                  <a:srgbClr val="FFC000"/>
                </a:solidFill>
              </a:rPr>
              <a:t> </a:t>
            </a:r>
            <a:r>
              <a:rPr lang="de-DE" sz="3600" b="1">
                <a:solidFill>
                  <a:srgbClr val="92D050"/>
                </a:solidFill>
              </a:rPr>
              <a:t>3. Was ein Kind können sollte</a:t>
            </a:r>
            <a:endParaRPr lang="de-DE" sz="3600" b="1" dirty="0">
              <a:solidFill>
                <a:srgbClr val="92D050"/>
              </a:solidFill>
            </a:endParaRPr>
          </a:p>
        </p:txBody>
      </p:sp>
      <p:pic>
        <p:nvPicPr>
          <p:cNvPr id="6" name="Grafik 5" descr="Kinder mit einfarbiger Füllung">
            <a:extLst>
              <a:ext uri="{FF2B5EF4-FFF2-40B4-BE49-F238E27FC236}">
                <a16:creationId xmlns:a16="http://schemas.microsoft.com/office/drawing/2014/main" id="{ACBDC606-0C7E-4C26-949E-CB54BE5501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1380" y="3429000"/>
            <a:ext cx="914400" cy="914400"/>
          </a:xfrm>
          <a:prstGeom prst="rect">
            <a:avLst/>
          </a:prstGeom>
        </p:spPr>
      </p:pic>
      <p:pic>
        <p:nvPicPr>
          <p:cNvPr id="9" name="Grafik 8" descr="Kind mit Ballon mit einfarbiger Füllung">
            <a:extLst>
              <a:ext uri="{FF2B5EF4-FFF2-40B4-BE49-F238E27FC236}">
                <a16:creationId xmlns:a16="http://schemas.microsoft.com/office/drawing/2014/main" id="{251A0FE5-08D1-4AD7-B951-2852C58DC1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9592" y="3409157"/>
            <a:ext cx="914400" cy="914400"/>
          </a:xfrm>
          <a:prstGeom prst="rect">
            <a:avLst/>
          </a:prstGeom>
        </p:spPr>
      </p:pic>
      <p:pic>
        <p:nvPicPr>
          <p:cNvPr id="13" name="Grafik 12" descr="Ambition mit einfarbiger Füllung">
            <a:extLst>
              <a:ext uri="{FF2B5EF4-FFF2-40B4-BE49-F238E27FC236}">
                <a16:creationId xmlns:a16="http://schemas.microsoft.com/office/drawing/2014/main" id="{4DCA0B75-0B07-4E99-9C9D-271973A3A2E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72808" y="3409157"/>
            <a:ext cx="914400" cy="914400"/>
          </a:xfrm>
          <a:prstGeom prst="rect">
            <a:avLst/>
          </a:prstGeom>
        </p:spPr>
      </p:pic>
      <p:pic>
        <p:nvPicPr>
          <p:cNvPr id="17" name="Grafik 16" descr="Kopf mit Zahnrädern mit einfarbiger Füllung">
            <a:extLst>
              <a:ext uri="{FF2B5EF4-FFF2-40B4-BE49-F238E27FC236}">
                <a16:creationId xmlns:a16="http://schemas.microsoft.com/office/drawing/2014/main" id="{E6F07899-072F-4977-A566-AD359F6DE48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03081" y="3585233"/>
            <a:ext cx="821271" cy="821271"/>
          </a:xfrm>
          <a:prstGeom prst="rect">
            <a:avLst/>
          </a:prstGeom>
        </p:spPr>
      </p:pic>
    </p:spTree>
    <p:extLst>
      <p:ext uri="{BB962C8B-B14F-4D97-AF65-F5344CB8AC3E}">
        <p14:creationId xmlns:p14="http://schemas.microsoft.com/office/powerpoint/2010/main" val="3309954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1180096760"/>
              </p:ext>
            </p:extLst>
          </p:nvPr>
        </p:nvGraphicFramePr>
        <p:xfrm>
          <a:off x="457200" y="692696"/>
          <a:ext cx="8229600"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Gerade Verbindung mit Pfeil 5"/>
          <p:cNvCxnSpPr/>
          <p:nvPr/>
        </p:nvCxnSpPr>
        <p:spPr>
          <a:xfrm>
            <a:off x="3635896" y="2060848"/>
            <a:ext cx="1872208"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Pfeil nach oben 6"/>
          <p:cNvSpPr/>
          <p:nvPr/>
        </p:nvSpPr>
        <p:spPr>
          <a:xfrm>
            <a:off x="467544" y="908720"/>
            <a:ext cx="3240361" cy="1368152"/>
          </a:xfrm>
          <a:prstGeom prst="upArrow">
            <a:avLst>
              <a:gd name="adj1" fmla="val 79621"/>
              <a:gd name="adj2" fmla="val 5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oben 7"/>
          <p:cNvSpPr/>
          <p:nvPr/>
        </p:nvSpPr>
        <p:spPr>
          <a:xfrm>
            <a:off x="5500039" y="908720"/>
            <a:ext cx="3240361" cy="1368152"/>
          </a:xfrm>
          <a:prstGeom prst="upArrow">
            <a:avLst>
              <a:gd name="adj1" fmla="val 79621"/>
              <a:gd name="adj2" fmla="val 5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100" name="Picture 4" descr="C:\Users\evabe\AppData\Local\Microsoft\Windows\INetCache\IE\QOJL1VXH\shine-158645_960_72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3635896" y="787130"/>
            <a:ext cx="1008112" cy="1129702"/>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evabe\AppData\Local\Microsoft\Windows\INetCache\IE\RQN1DJU9\Cosmic-eidex-herz.svg[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435229">
            <a:off x="4624521" y="884058"/>
            <a:ext cx="919675" cy="809061"/>
          </a:xfrm>
          <a:prstGeom prst="rect">
            <a:avLst/>
          </a:prstGeom>
          <a:noFill/>
          <a:extLst>
            <a:ext uri="{909E8E84-426E-40DD-AFC4-6F175D3DCCD1}">
              <a14:hiddenFill xmlns:a14="http://schemas.microsoft.com/office/drawing/2010/main">
                <a:solidFill>
                  <a:srgbClr val="FFFFFF"/>
                </a:solidFill>
              </a14:hiddenFill>
            </a:ext>
          </a:extLst>
        </p:spPr>
      </p:pic>
      <p:pic>
        <p:nvPicPr>
          <p:cNvPr id="11" name="Grafik 10" descr="Kind mit Ballon mit einfarbiger Füllung">
            <a:extLst>
              <a:ext uri="{FF2B5EF4-FFF2-40B4-BE49-F238E27FC236}">
                <a16:creationId xmlns:a16="http://schemas.microsoft.com/office/drawing/2014/main" id="{92D50DCB-5A1E-4612-BC2D-A978597C89D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1600" y="2993504"/>
            <a:ext cx="914400" cy="914400"/>
          </a:xfrm>
          <a:prstGeom prst="rect">
            <a:avLst/>
          </a:prstGeom>
        </p:spPr>
      </p:pic>
      <p:sp>
        <p:nvSpPr>
          <p:cNvPr id="9" name="Smiley 8"/>
          <p:cNvSpPr/>
          <p:nvPr/>
        </p:nvSpPr>
        <p:spPr>
          <a:xfrm>
            <a:off x="6890796" y="1025305"/>
            <a:ext cx="405466" cy="402239"/>
          </a:xfrm>
          <a:prstGeom prst="smileyFace">
            <a:avLst>
              <a:gd name="adj" fmla="val 465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descr="Kinder mit einfarbiger Füllung">
            <a:extLst>
              <a:ext uri="{FF2B5EF4-FFF2-40B4-BE49-F238E27FC236}">
                <a16:creationId xmlns:a16="http://schemas.microsoft.com/office/drawing/2014/main" id="{E58B10C3-EA31-43ED-BF74-F6CE65359E0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108451" y="3018656"/>
            <a:ext cx="914400" cy="914400"/>
          </a:xfrm>
          <a:prstGeom prst="rect">
            <a:avLst/>
          </a:prstGeom>
        </p:spPr>
      </p:pic>
      <p:pic>
        <p:nvPicPr>
          <p:cNvPr id="13" name="Grafik 12" descr="Kopf mit Zahnrädern mit einfarbiger Füllung">
            <a:extLst>
              <a:ext uri="{FF2B5EF4-FFF2-40B4-BE49-F238E27FC236}">
                <a16:creationId xmlns:a16="http://schemas.microsoft.com/office/drawing/2014/main" id="{750D8A69-B2B0-43E7-ABFA-F075A48FC6C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143772" y="3133197"/>
            <a:ext cx="821271" cy="821271"/>
          </a:xfrm>
          <a:prstGeom prst="rect">
            <a:avLst/>
          </a:prstGeom>
        </p:spPr>
      </p:pic>
      <p:pic>
        <p:nvPicPr>
          <p:cNvPr id="14" name="Grafik 13" descr="Ambition mit einfarbiger Füllung">
            <a:extLst>
              <a:ext uri="{FF2B5EF4-FFF2-40B4-BE49-F238E27FC236}">
                <a16:creationId xmlns:a16="http://schemas.microsoft.com/office/drawing/2014/main" id="{1923D7A1-2DEB-44ED-B6F4-AE882037E18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258000" y="2971800"/>
            <a:ext cx="914400" cy="914400"/>
          </a:xfrm>
          <a:prstGeom prst="rect">
            <a:avLst/>
          </a:prstGeom>
        </p:spPr>
      </p:pic>
    </p:spTree>
    <p:extLst>
      <p:ext uri="{BB962C8B-B14F-4D97-AF65-F5344CB8AC3E}">
        <p14:creationId xmlns:p14="http://schemas.microsoft.com/office/powerpoint/2010/main" val="2164171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7"/>
            <a:ext cx="7886700" cy="4588235"/>
          </a:xfrm>
        </p:spPr>
        <p:txBody>
          <a:bodyPr>
            <a:normAutofit/>
          </a:bodyPr>
          <a:lstStyle/>
          <a:p>
            <a:pPr marL="0" indent="0">
              <a:buNone/>
            </a:pPr>
            <a:r>
              <a:rPr lang="de-DE" altLang="de-DE" sz="2500" dirty="0"/>
              <a:t>Um im Schulalltag zurechtzukommen, braucht ein Kind gewisse körperliche Voraussetzungen:</a:t>
            </a:r>
          </a:p>
          <a:p>
            <a:pPr>
              <a:buFont typeface="Wingdings" panose="05000000000000000000" pitchFamily="2" charset="2"/>
              <a:buChar char="ü"/>
            </a:pPr>
            <a:endParaRPr lang="de-DE" altLang="de-DE" sz="1200" dirty="0"/>
          </a:p>
          <a:p>
            <a:pPr>
              <a:lnSpc>
                <a:spcPct val="120000"/>
              </a:lnSpc>
              <a:buFont typeface="Wingdings" panose="05000000000000000000" pitchFamily="2" charset="2"/>
              <a:buChar char="ü"/>
            </a:pPr>
            <a:r>
              <a:rPr lang="de-DE" sz="2500" dirty="0"/>
              <a:t> a</a:t>
            </a:r>
            <a:r>
              <a:rPr lang="de-DE" altLang="de-DE" sz="2500" dirty="0"/>
              <a:t>llgemeine Belastbarkeit für einen langen Schultag</a:t>
            </a:r>
            <a:endParaRPr lang="de-DE" sz="2500" dirty="0"/>
          </a:p>
          <a:p>
            <a:pPr>
              <a:lnSpc>
                <a:spcPct val="120000"/>
              </a:lnSpc>
              <a:buFont typeface="Wingdings" panose="05000000000000000000" pitchFamily="2" charset="2"/>
              <a:buChar char="ü"/>
            </a:pPr>
            <a:r>
              <a:rPr lang="de-DE" altLang="de-DE" sz="2500" dirty="0"/>
              <a:t> Hör- und Sehvermögen</a:t>
            </a:r>
          </a:p>
          <a:p>
            <a:pPr>
              <a:lnSpc>
                <a:spcPct val="120000"/>
              </a:lnSpc>
              <a:buFont typeface="Wingdings" panose="05000000000000000000" pitchFamily="2" charset="2"/>
              <a:buChar char="ü"/>
            </a:pPr>
            <a:r>
              <a:rPr lang="de-DE" altLang="de-DE" sz="2500" dirty="0"/>
              <a:t> sich alleine anziehen / Schuhe binden können</a:t>
            </a:r>
          </a:p>
          <a:p>
            <a:pPr>
              <a:lnSpc>
                <a:spcPct val="120000"/>
              </a:lnSpc>
              <a:buFont typeface="Wingdings" panose="05000000000000000000" pitchFamily="2" charset="2"/>
              <a:buChar char="ü"/>
            </a:pPr>
            <a:r>
              <a:rPr lang="de-DE" altLang="de-DE" sz="2500" dirty="0"/>
              <a:t> selbständig auf der Toilette zurecht kommen</a:t>
            </a:r>
          </a:p>
          <a:p>
            <a:pPr>
              <a:lnSpc>
                <a:spcPct val="120000"/>
              </a:lnSpc>
              <a:buFont typeface="Wingdings" panose="05000000000000000000" pitchFamily="2" charset="2"/>
              <a:buChar char="ü"/>
            </a:pPr>
            <a:r>
              <a:rPr lang="de-DE" altLang="de-DE" sz="2500" dirty="0"/>
              <a:t> Schulranzen und Sportbeutel selbständig tragen</a:t>
            </a:r>
          </a:p>
          <a:p>
            <a:pPr>
              <a:lnSpc>
                <a:spcPct val="120000"/>
              </a:lnSpc>
              <a:buFont typeface="Wingdings" panose="05000000000000000000" pitchFamily="2" charset="2"/>
              <a:buChar char="ü"/>
            </a:pPr>
            <a:r>
              <a:rPr lang="de-DE" altLang="de-DE" sz="2500" dirty="0"/>
              <a:t> sicher vorwärts / rückwärts gehen</a:t>
            </a:r>
          </a:p>
          <a:p>
            <a:pPr>
              <a:buFont typeface="Wingdings" panose="05000000000000000000" pitchFamily="2" charset="2"/>
              <a:buChar char="ü"/>
            </a:pPr>
            <a:endParaRPr 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Allgemeine körperliche Entwicklung</a:t>
            </a:r>
          </a:p>
        </p:txBody>
      </p:sp>
      <p:pic>
        <p:nvPicPr>
          <p:cNvPr id="8" name="Grafik 7" descr="Rucksack mit einfarbiger Füllung">
            <a:extLst>
              <a:ext uri="{FF2B5EF4-FFF2-40B4-BE49-F238E27FC236}">
                <a16:creationId xmlns:a16="http://schemas.microsoft.com/office/drawing/2014/main" id="{DCDE773C-EBE1-4E96-B608-434722E020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6976" y="5492576"/>
            <a:ext cx="787474" cy="787474"/>
          </a:xfrm>
          <a:prstGeom prst="rect">
            <a:avLst/>
          </a:prstGeom>
        </p:spPr>
      </p:pic>
      <p:pic>
        <p:nvPicPr>
          <p:cNvPr id="10" name="Grafik 9" descr="Brille mit einfarbiger Füllung">
            <a:extLst>
              <a:ext uri="{FF2B5EF4-FFF2-40B4-BE49-F238E27FC236}">
                <a16:creationId xmlns:a16="http://schemas.microsoft.com/office/drawing/2014/main" id="{8E722662-F7F8-4241-89BE-B7AE10293B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0112" y="3140968"/>
            <a:ext cx="914400" cy="914400"/>
          </a:xfrm>
          <a:prstGeom prst="rect">
            <a:avLst/>
          </a:prstGeom>
        </p:spPr>
      </p:pic>
      <p:pic>
        <p:nvPicPr>
          <p:cNvPr id="12" name="Grafik 11" descr="Schuhabdrücke mit einfarbiger Füllung">
            <a:extLst>
              <a:ext uri="{FF2B5EF4-FFF2-40B4-BE49-F238E27FC236}">
                <a16:creationId xmlns:a16="http://schemas.microsoft.com/office/drawing/2014/main" id="{E2A2AE79-1755-45F5-9BDD-A698C11F817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91274" y="3866357"/>
            <a:ext cx="914400" cy="914400"/>
          </a:xfrm>
          <a:prstGeom prst="rect">
            <a:avLst/>
          </a:prstGeom>
        </p:spPr>
      </p:pic>
    </p:spTree>
    <p:extLst>
      <p:ext uri="{BB962C8B-B14F-4D97-AF65-F5344CB8AC3E}">
        <p14:creationId xmlns:p14="http://schemas.microsoft.com/office/powerpoint/2010/main" val="676042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a:lnSpc>
                <a:spcPct val="120000"/>
              </a:lnSpc>
              <a:buFont typeface="Wingdings" panose="05000000000000000000" pitchFamily="2" charset="2"/>
              <a:buChar char="ü"/>
            </a:pPr>
            <a:r>
              <a:rPr lang="de-DE" sz="2500" dirty="0"/>
              <a:t> </a:t>
            </a:r>
            <a:r>
              <a:rPr lang="de-DE" altLang="de-DE" sz="2500" dirty="0"/>
              <a:t>Gleichgewicht halten / balancieren</a:t>
            </a:r>
          </a:p>
          <a:p>
            <a:pPr>
              <a:lnSpc>
                <a:spcPct val="120000"/>
              </a:lnSpc>
              <a:buFont typeface="Wingdings" panose="05000000000000000000" pitchFamily="2" charset="2"/>
              <a:buChar char="ü"/>
            </a:pPr>
            <a:r>
              <a:rPr lang="de-DE" altLang="de-DE" sz="2500" dirty="0"/>
              <a:t> auf einem Bein stehen / hüpfen</a:t>
            </a:r>
          </a:p>
          <a:p>
            <a:pPr>
              <a:lnSpc>
                <a:spcPct val="120000"/>
              </a:lnSpc>
              <a:buFont typeface="Wingdings" panose="05000000000000000000" pitchFamily="2" charset="2"/>
              <a:buChar char="ü"/>
            </a:pPr>
            <a:r>
              <a:rPr lang="de-DE" altLang="de-DE" sz="2500" dirty="0"/>
              <a:t> Treppen sicher auf- und absteigen</a:t>
            </a:r>
          </a:p>
          <a:p>
            <a:pPr>
              <a:lnSpc>
                <a:spcPct val="120000"/>
              </a:lnSpc>
              <a:buFont typeface="Wingdings" panose="05000000000000000000" pitchFamily="2" charset="2"/>
              <a:buChar char="ü"/>
            </a:pPr>
            <a:r>
              <a:rPr lang="de-DE" altLang="de-DE" sz="2500" dirty="0"/>
              <a:t> Ball werfen und fangen </a:t>
            </a:r>
          </a:p>
          <a:p>
            <a:pPr>
              <a:lnSpc>
                <a:spcPct val="120000"/>
              </a:lnSpc>
              <a:buFont typeface="Wingdings" panose="05000000000000000000" pitchFamily="2" charset="2"/>
              <a:buChar char="ü"/>
            </a:pPr>
            <a:r>
              <a:rPr lang="de-DE" altLang="de-DE" sz="2500" dirty="0"/>
              <a:t> sicher rennen und springen</a:t>
            </a:r>
          </a:p>
          <a:p>
            <a:pPr>
              <a:lnSpc>
                <a:spcPct val="120000"/>
              </a:lnSpc>
              <a:buFont typeface="Wingdings" panose="05000000000000000000" pitchFamily="2" charset="2"/>
              <a:buChar char="ü"/>
            </a:pPr>
            <a:r>
              <a:rPr lang="de-DE" altLang="de-DE" sz="2500" dirty="0"/>
              <a:t> sich selbst anschaukeln können </a:t>
            </a:r>
          </a:p>
          <a:p>
            <a:pPr>
              <a:lnSpc>
                <a:spcPct val="120000"/>
              </a:lnSpc>
              <a:buFont typeface="Wingdings" panose="05000000000000000000" pitchFamily="2" charset="2"/>
              <a:buChar char="ü"/>
            </a:pPr>
            <a:r>
              <a:rPr lang="de-DE" altLang="de-DE" sz="2400" dirty="0"/>
              <a:t> mit eigenen chronische Krankheiten (wie z. B.  Diabetes, Asthma, Epilepsie…) umgehen können</a:t>
            </a:r>
          </a:p>
          <a:p>
            <a:pPr>
              <a:lnSpc>
                <a:spcPct val="120000"/>
              </a:lnSpc>
              <a:buFont typeface="Wingdings" panose="05000000000000000000" pitchFamily="2" charset="2"/>
              <a:buChar char="ü"/>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Allgemeine körperliche Entwicklung</a:t>
            </a:r>
          </a:p>
        </p:txBody>
      </p:sp>
      <p:pic>
        <p:nvPicPr>
          <p:cNvPr id="4" name="Grafik 3" descr="Fußball mit einfarbiger Füllung">
            <a:extLst>
              <a:ext uri="{FF2B5EF4-FFF2-40B4-BE49-F238E27FC236}">
                <a16:creationId xmlns:a16="http://schemas.microsoft.com/office/drawing/2014/main" id="{217FABE6-A928-4EF8-9865-199BFCCC17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2080" y="3381503"/>
            <a:ext cx="914400" cy="914400"/>
          </a:xfrm>
          <a:prstGeom prst="rect">
            <a:avLst/>
          </a:prstGeom>
        </p:spPr>
      </p:pic>
      <p:pic>
        <p:nvPicPr>
          <p:cNvPr id="5" name="Grafik 4" descr="Gehen mit einfarbiger Füllung">
            <a:extLst>
              <a:ext uri="{FF2B5EF4-FFF2-40B4-BE49-F238E27FC236}">
                <a16:creationId xmlns:a16="http://schemas.microsoft.com/office/drawing/2014/main" id="{93C220C6-806C-4781-A5E0-41572095EA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92280" y="3908554"/>
            <a:ext cx="914400" cy="914400"/>
          </a:xfrm>
          <a:prstGeom prst="rect">
            <a:avLst/>
          </a:prstGeom>
        </p:spPr>
      </p:pic>
      <p:pic>
        <p:nvPicPr>
          <p:cNvPr id="12" name="Grafik 11" descr="Springseil mit einfarbiger Füllung">
            <a:extLst>
              <a:ext uri="{FF2B5EF4-FFF2-40B4-BE49-F238E27FC236}">
                <a16:creationId xmlns:a16="http://schemas.microsoft.com/office/drawing/2014/main" id="{C5A9B6B3-50B4-43F9-B9C7-F329D6FC7C1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92709" y="1837150"/>
            <a:ext cx="914400" cy="914400"/>
          </a:xfrm>
          <a:prstGeom prst="rect">
            <a:avLst/>
          </a:prstGeom>
        </p:spPr>
      </p:pic>
    </p:spTree>
    <p:extLst>
      <p:ext uri="{BB962C8B-B14F-4D97-AF65-F5344CB8AC3E}">
        <p14:creationId xmlns:p14="http://schemas.microsoft.com/office/powerpoint/2010/main" val="1593132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lnSpcReduction="10000"/>
          </a:bodyPr>
          <a:lstStyle/>
          <a:p>
            <a:pPr>
              <a:lnSpc>
                <a:spcPct val="120000"/>
              </a:lnSpc>
              <a:buFont typeface="Wingdings" panose="05000000000000000000" pitchFamily="2" charset="2"/>
              <a:buChar char="ü"/>
            </a:pPr>
            <a:r>
              <a:rPr lang="de-DE" altLang="de-DE" sz="2700" dirty="0"/>
              <a:t> </a:t>
            </a:r>
            <a:r>
              <a:rPr lang="de-DE" altLang="de-DE" sz="2500" dirty="0"/>
              <a:t>Stifte, Schere usw. richtig halten</a:t>
            </a:r>
          </a:p>
          <a:p>
            <a:pPr>
              <a:lnSpc>
                <a:spcPct val="120000"/>
              </a:lnSpc>
              <a:buFont typeface="Wingdings" panose="05000000000000000000" pitchFamily="2" charset="2"/>
              <a:buChar char="ü"/>
            </a:pPr>
            <a:r>
              <a:rPr lang="de-DE" altLang="de-DE" sz="2500" dirty="0"/>
              <a:t> Umrisse einhalten beim Ausmalen</a:t>
            </a:r>
          </a:p>
          <a:p>
            <a:pPr>
              <a:lnSpc>
                <a:spcPct val="120000"/>
              </a:lnSpc>
              <a:buFont typeface="Wingdings" panose="05000000000000000000" pitchFamily="2" charset="2"/>
              <a:buChar char="ü"/>
            </a:pPr>
            <a:r>
              <a:rPr lang="de-DE" altLang="de-DE" sz="2500" dirty="0"/>
              <a:t> einfache Figuren ausschneiden</a:t>
            </a:r>
          </a:p>
          <a:p>
            <a:pPr>
              <a:lnSpc>
                <a:spcPct val="120000"/>
              </a:lnSpc>
              <a:buFont typeface="Wingdings" panose="05000000000000000000" pitchFamily="2" charset="2"/>
              <a:buChar char="ü"/>
            </a:pPr>
            <a:r>
              <a:rPr lang="de-DE" altLang="de-DE" sz="2500" dirty="0"/>
              <a:t> Papier falten, basteln</a:t>
            </a:r>
          </a:p>
          <a:p>
            <a:pPr>
              <a:lnSpc>
                <a:spcPct val="120000"/>
              </a:lnSpc>
              <a:buFont typeface="Wingdings" panose="05000000000000000000" pitchFamily="2" charset="2"/>
              <a:buChar char="ü"/>
            </a:pPr>
            <a:r>
              <a:rPr lang="de-DE" altLang="de-DE" sz="2500" dirty="0"/>
              <a:t> ausdauernd und sorgfältig arbeiten</a:t>
            </a:r>
          </a:p>
          <a:p>
            <a:pPr>
              <a:lnSpc>
                <a:spcPct val="120000"/>
              </a:lnSpc>
              <a:buFont typeface="Wingdings" panose="05000000000000000000" pitchFamily="2" charset="2"/>
              <a:buChar char="ü"/>
            </a:pPr>
            <a:r>
              <a:rPr lang="de-DE" altLang="de-DE" sz="2500" dirty="0"/>
              <a:t> still sitzen (bleiben) und leise sein / flüstern können</a:t>
            </a:r>
          </a:p>
          <a:p>
            <a:pPr>
              <a:lnSpc>
                <a:spcPct val="120000"/>
              </a:lnSpc>
              <a:buFont typeface="Wingdings" panose="05000000000000000000" pitchFamily="2" charset="2"/>
              <a:buChar char="ü"/>
            </a:pPr>
            <a:r>
              <a:rPr lang="de-DE" altLang="de-DE" sz="2500" dirty="0"/>
              <a:t> für die eigene Hygiene sorgen – wie Hände waschen, Nase putzen</a:t>
            </a:r>
          </a:p>
          <a:p>
            <a:pPr>
              <a:lnSpc>
                <a:spcPct val="120000"/>
              </a:lnSpc>
              <a:buFont typeface="Wingdings" panose="05000000000000000000" pitchFamily="2" charset="2"/>
              <a:buChar char="ü"/>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Allgemeine körperliche Entwicklung</a:t>
            </a:r>
          </a:p>
        </p:txBody>
      </p:sp>
      <p:pic>
        <p:nvPicPr>
          <p:cNvPr id="4" name="Grafik 3" descr="Schere mit einfarbiger Füllung">
            <a:extLst>
              <a:ext uri="{FF2B5EF4-FFF2-40B4-BE49-F238E27FC236}">
                <a16:creationId xmlns:a16="http://schemas.microsoft.com/office/drawing/2014/main" id="{32C2A494-C116-4B20-A0CE-BC83583228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6216" y="1828800"/>
            <a:ext cx="914400" cy="914400"/>
          </a:xfrm>
          <a:prstGeom prst="rect">
            <a:avLst/>
          </a:prstGeom>
        </p:spPr>
      </p:pic>
      <p:pic>
        <p:nvPicPr>
          <p:cNvPr id="6" name="Grafik 5" descr="Skizze mit einfarbiger Füllung">
            <a:extLst>
              <a:ext uri="{FF2B5EF4-FFF2-40B4-BE49-F238E27FC236}">
                <a16:creationId xmlns:a16="http://schemas.microsoft.com/office/drawing/2014/main" id="{B40FE741-29EE-4977-B4C3-F16AC2CA8F3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1448" y="3645024"/>
            <a:ext cx="914400" cy="914400"/>
          </a:xfrm>
          <a:prstGeom prst="rect">
            <a:avLst/>
          </a:prstGeom>
        </p:spPr>
      </p:pic>
      <p:pic>
        <p:nvPicPr>
          <p:cNvPr id="9" name="Grafik 8" descr="Origami mit einfarbiger Füllung">
            <a:extLst>
              <a:ext uri="{FF2B5EF4-FFF2-40B4-BE49-F238E27FC236}">
                <a16:creationId xmlns:a16="http://schemas.microsoft.com/office/drawing/2014/main" id="{0D81C45C-C068-4A53-A898-4F253F45F9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36096" y="2881313"/>
            <a:ext cx="914400" cy="914400"/>
          </a:xfrm>
          <a:prstGeom prst="rect">
            <a:avLst/>
          </a:prstGeom>
        </p:spPr>
      </p:pic>
    </p:spTree>
    <p:extLst>
      <p:ext uri="{BB962C8B-B14F-4D97-AF65-F5344CB8AC3E}">
        <p14:creationId xmlns:p14="http://schemas.microsoft.com/office/powerpoint/2010/main" val="425183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772816"/>
            <a:ext cx="7886700" cy="4474616"/>
          </a:xfrm>
        </p:spPr>
        <p:txBody>
          <a:bodyPr>
            <a:normAutofit fontScale="92500" lnSpcReduction="10000"/>
          </a:bodyPr>
          <a:lstStyle/>
          <a:p>
            <a:pPr marL="0" indent="0">
              <a:lnSpc>
                <a:spcPct val="120000"/>
              </a:lnSpc>
              <a:buNone/>
            </a:pPr>
            <a:r>
              <a:rPr lang="de-DE" altLang="de-DE" sz="2700" dirty="0"/>
              <a:t>Die Entwicklung des Denkens, der Merkfähigkeit und der Intelligenz ist ebenso entscheidend für die Schulfähigkeit:</a:t>
            </a:r>
          </a:p>
          <a:p>
            <a:pPr marL="0" indent="0">
              <a:lnSpc>
                <a:spcPct val="120000"/>
              </a:lnSpc>
              <a:buNone/>
            </a:pPr>
            <a:endParaRPr lang="de-DE" altLang="de-DE" sz="1300" dirty="0"/>
          </a:p>
          <a:p>
            <a:pPr>
              <a:lnSpc>
                <a:spcPct val="130000"/>
              </a:lnSpc>
              <a:buFont typeface="Wingdings" panose="05000000000000000000" pitchFamily="2" charset="2"/>
              <a:buChar char="ü"/>
            </a:pPr>
            <a:r>
              <a:rPr lang="de-DE" altLang="de-DE" sz="2500" dirty="0"/>
              <a:t> </a:t>
            </a:r>
            <a:r>
              <a:rPr lang="de-DE" altLang="de-DE" sz="2700" dirty="0"/>
              <a:t>aktiv zuhören können, Anweisungen an die Gruppe aufnehmen, verstehen und ausführen</a:t>
            </a:r>
          </a:p>
          <a:p>
            <a:pPr>
              <a:lnSpc>
                <a:spcPct val="130000"/>
              </a:lnSpc>
              <a:buFont typeface="Wingdings" panose="05000000000000000000" pitchFamily="2" charset="2"/>
              <a:buChar char="ü"/>
            </a:pPr>
            <a:r>
              <a:rPr lang="de-DE" altLang="de-DE" sz="2700" dirty="0"/>
              <a:t> sich kleinere Aufträge / Hausaufgaben merken</a:t>
            </a:r>
          </a:p>
          <a:p>
            <a:pPr>
              <a:lnSpc>
                <a:spcPct val="130000"/>
              </a:lnSpc>
              <a:buFont typeface="Wingdings" panose="05000000000000000000" pitchFamily="2" charset="2"/>
              <a:buChar char="ü"/>
            </a:pPr>
            <a:r>
              <a:rPr lang="de-DE" altLang="de-DE" sz="2700" dirty="0"/>
              <a:t> in ganzen Sätzen sprechen: fragen und antworten, Auskunft geben</a:t>
            </a:r>
          </a:p>
          <a:p>
            <a:pPr>
              <a:lnSpc>
                <a:spcPct val="130000"/>
              </a:lnSpc>
              <a:buFont typeface="Wingdings" panose="05000000000000000000" pitchFamily="2" charset="2"/>
              <a:buChar char="ü"/>
            </a:pPr>
            <a:r>
              <a:rPr lang="de-DE" altLang="de-DE" sz="2700" dirty="0"/>
              <a:t> altersgemäßen Wortschatz anwenden</a:t>
            </a:r>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dirty="0">
                <a:solidFill>
                  <a:srgbClr val="92D050"/>
                </a:solidFill>
              </a:rPr>
              <a:t>            Kognitive Entwicklung</a:t>
            </a:r>
          </a:p>
        </p:txBody>
      </p:sp>
      <p:pic>
        <p:nvPicPr>
          <p:cNvPr id="8" name="Grafik 7" descr="Chat mit einfarbiger Füllung">
            <a:extLst>
              <a:ext uri="{FF2B5EF4-FFF2-40B4-BE49-F238E27FC236}">
                <a16:creationId xmlns:a16="http://schemas.microsoft.com/office/drawing/2014/main" id="{C7AC5E0E-F010-4F6C-BDA6-7A90D76D39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0192" y="5085184"/>
            <a:ext cx="1080120" cy="1080120"/>
          </a:xfrm>
          <a:prstGeom prst="rect">
            <a:avLst/>
          </a:prstGeom>
        </p:spPr>
      </p:pic>
      <p:pic>
        <p:nvPicPr>
          <p:cNvPr id="5" name="Grafik 4" descr="Glühbirne und Zahnrad mit einfarbiger Füllung">
            <a:extLst>
              <a:ext uri="{FF2B5EF4-FFF2-40B4-BE49-F238E27FC236}">
                <a16:creationId xmlns:a16="http://schemas.microsoft.com/office/drawing/2014/main" id="{F3DC4760-B706-450E-BF7D-FA8647F9D44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76256" y="508066"/>
            <a:ext cx="914400" cy="914400"/>
          </a:xfrm>
          <a:prstGeom prst="rect">
            <a:avLst/>
          </a:prstGeom>
        </p:spPr>
      </p:pic>
      <p:pic>
        <p:nvPicPr>
          <p:cNvPr id="11" name="Grafik 10" descr="Kopf mit Zahnrädern mit einfarbiger Füllung">
            <a:extLst>
              <a:ext uri="{FF2B5EF4-FFF2-40B4-BE49-F238E27FC236}">
                <a16:creationId xmlns:a16="http://schemas.microsoft.com/office/drawing/2014/main" id="{6415BFD5-F119-483D-B041-1BA76B97D5A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92838" y="3552924"/>
            <a:ext cx="914400" cy="914400"/>
          </a:xfrm>
          <a:prstGeom prst="rect">
            <a:avLst/>
          </a:prstGeom>
        </p:spPr>
      </p:pic>
    </p:spTree>
    <p:extLst>
      <p:ext uri="{BB962C8B-B14F-4D97-AF65-F5344CB8AC3E}">
        <p14:creationId xmlns:p14="http://schemas.microsoft.com/office/powerpoint/2010/main" val="1211185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a:lnSpc>
                <a:spcPct val="120000"/>
              </a:lnSpc>
              <a:buFont typeface="Wingdings" panose="05000000000000000000" pitchFamily="2" charset="2"/>
              <a:buChar char="ü"/>
            </a:pPr>
            <a:r>
              <a:rPr lang="de-DE" altLang="de-DE" sz="2500" dirty="0"/>
              <a:t> den Vornamen und einzelne Buchstaben schreiben</a:t>
            </a:r>
          </a:p>
          <a:p>
            <a:pPr>
              <a:lnSpc>
                <a:spcPct val="120000"/>
              </a:lnSpc>
              <a:buFont typeface="Wingdings" panose="05000000000000000000" pitchFamily="2" charset="2"/>
              <a:buChar char="ü"/>
            </a:pPr>
            <a:r>
              <a:rPr lang="de-DE" altLang="de-DE" sz="2500" dirty="0"/>
              <a:t> auf deutliche, korrekte Aussprache achten</a:t>
            </a:r>
          </a:p>
          <a:p>
            <a:pPr>
              <a:lnSpc>
                <a:spcPct val="120000"/>
              </a:lnSpc>
              <a:buFont typeface="Wingdings" panose="05000000000000000000" pitchFamily="2" charset="2"/>
              <a:buChar char="ü"/>
            </a:pPr>
            <a:r>
              <a:rPr lang="de-DE" altLang="de-DE" sz="2500" dirty="0"/>
              <a:t> klangähnliche Buchstaben und Wörter unterscheiden und wiedergeben</a:t>
            </a:r>
          </a:p>
          <a:p>
            <a:pPr>
              <a:lnSpc>
                <a:spcPct val="120000"/>
              </a:lnSpc>
              <a:buFont typeface="Wingdings" panose="05000000000000000000" pitchFamily="2" charset="2"/>
              <a:buChar char="ü"/>
            </a:pPr>
            <a:r>
              <a:rPr lang="de-DE" altLang="de-DE" sz="2500" dirty="0"/>
              <a:t> von eigenen Erlebnissen zusammenhängend 	     erzählen, sich Ereignisse längere Zeit merken</a:t>
            </a:r>
          </a:p>
          <a:p>
            <a:pPr>
              <a:lnSpc>
                <a:spcPct val="120000"/>
              </a:lnSpc>
              <a:buFont typeface="Wingdings" panose="05000000000000000000" pitchFamily="2" charset="2"/>
              <a:buChar char="ü"/>
            </a:pPr>
            <a:r>
              <a:rPr lang="de-DE" altLang="de-DE" sz="2500" dirty="0"/>
              <a:t> Geschichten verstehen und nacherzählen</a:t>
            </a:r>
          </a:p>
          <a:p>
            <a:pPr>
              <a:lnSpc>
                <a:spcPct val="120000"/>
              </a:lnSpc>
              <a:buFont typeface="Wingdings" panose="05000000000000000000" pitchFamily="2" charset="2"/>
              <a:buChar char="ü"/>
            </a:pPr>
            <a:r>
              <a:rPr lang="de-DE" altLang="de-DE" sz="2500" dirty="0"/>
              <a:t> Lieder, Reime und Gedichte merken</a:t>
            </a:r>
          </a:p>
          <a:p>
            <a:pPr marL="0" indent="0">
              <a:lnSpc>
                <a:spcPct val="120000"/>
              </a:lnSpc>
              <a:buNone/>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dirty="0">
                <a:solidFill>
                  <a:srgbClr val="92D050"/>
                </a:solidFill>
              </a:rPr>
              <a:t>            Kognitive Entwicklung</a:t>
            </a:r>
          </a:p>
        </p:txBody>
      </p:sp>
      <p:pic>
        <p:nvPicPr>
          <p:cNvPr id="4" name="Grafik 3" descr="Gedankenblase mit einfarbiger Füllung">
            <a:extLst>
              <a:ext uri="{FF2B5EF4-FFF2-40B4-BE49-F238E27FC236}">
                <a16:creationId xmlns:a16="http://schemas.microsoft.com/office/drawing/2014/main" id="{0821A742-0546-4E6F-A8E7-8177410C65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4288" y="3506626"/>
            <a:ext cx="914400" cy="914400"/>
          </a:xfrm>
          <a:prstGeom prst="rect">
            <a:avLst/>
          </a:prstGeom>
        </p:spPr>
      </p:pic>
      <p:pic>
        <p:nvPicPr>
          <p:cNvPr id="8" name="Grafik 7" descr="Geschichten erzählen mit einfarbiger Füllung">
            <a:extLst>
              <a:ext uri="{FF2B5EF4-FFF2-40B4-BE49-F238E27FC236}">
                <a16:creationId xmlns:a16="http://schemas.microsoft.com/office/drawing/2014/main" id="{61ADDB76-BC4F-4EEA-B122-F966A1AD57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04248" y="4941168"/>
            <a:ext cx="914400" cy="914400"/>
          </a:xfrm>
          <a:prstGeom prst="rect">
            <a:avLst/>
          </a:prstGeom>
        </p:spPr>
      </p:pic>
      <p:pic>
        <p:nvPicPr>
          <p:cNvPr id="10" name="Grafik 9" descr="Bleistift mit einfarbiger Füllung">
            <a:extLst>
              <a:ext uri="{FF2B5EF4-FFF2-40B4-BE49-F238E27FC236}">
                <a16:creationId xmlns:a16="http://schemas.microsoft.com/office/drawing/2014/main" id="{2A5C44F6-189C-4FF7-910B-479EFE4D6E6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80312" y="1885626"/>
            <a:ext cx="914400" cy="914400"/>
          </a:xfrm>
          <a:prstGeom prst="rect">
            <a:avLst/>
          </a:prstGeom>
        </p:spPr>
      </p:pic>
    </p:spTree>
    <p:extLst>
      <p:ext uri="{BB962C8B-B14F-4D97-AF65-F5344CB8AC3E}">
        <p14:creationId xmlns:p14="http://schemas.microsoft.com/office/powerpoint/2010/main" val="320425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a:lnSpc>
                <a:spcPct val="120000"/>
              </a:lnSpc>
              <a:buFont typeface="Wingdings" panose="05000000000000000000" pitchFamily="2" charset="2"/>
              <a:buChar char="ü"/>
            </a:pPr>
            <a:r>
              <a:rPr lang="de-DE" altLang="de-DE" sz="2500" dirty="0"/>
              <a:t> Zahlen (nach-)schreiben</a:t>
            </a:r>
          </a:p>
          <a:p>
            <a:pPr>
              <a:lnSpc>
                <a:spcPct val="120000"/>
              </a:lnSpc>
              <a:buFont typeface="Wingdings" panose="05000000000000000000" pitchFamily="2" charset="2"/>
              <a:buChar char="ü"/>
            </a:pPr>
            <a:r>
              <a:rPr lang="de-DE" altLang="de-DE" sz="2500" dirty="0"/>
              <a:t> Mengen bis 6 und Würfelzahlen ohne Abzählen erfassen</a:t>
            </a:r>
          </a:p>
          <a:p>
            <a:pPr>
              <a:lnSpc>
                <a:spcPct val="120000"/>
              </a:lnSpc>
              <a:buFont typeface="Wingdings" panose="05000000000000000000" pitchFamily="2" charset="2"/>
              <a:buChar char="ü"/>
            </a:pPr>
            <a:r>
              <a:rPr lang="de-DE" altLang="de-DE" sz="2500" dirty="0"/>
              <a:t> Mengen- und Größenunterschiede feststellen</a:t>
            </a:r>
          </a:p>
          <a:p>
            <a:pPr>
              <a:lnSpc>
                <a:spcPct val="120000"/>
              </a:lnSpc>
              <a:buFont typeface="Wingdings" panose="05000000000000000000" pitchFamily="2" charset="2"/>
              <a:buChar char="ü"/>
            </a:pPr>
            <a:r>
              <a:rPr lang="de-DE" altLang="de-DE" sz="2500" dirty="0"/>
              <a:t> zählen bis 20 und von 10 rückwärts</a:t>
            </a:r>
          </a:p>
          <a:p>
            <a:pPr>
              <a:lnSpc>
                <a:spcPct val="120000"/>
              </a:lnSpc>
              <a:buFont typeface="Wingdings" panose="05000000000000000000" pitchFamily="2" charset="2"/>
              <a:buChar char="ü"/>
            </a:pPr>
            <a:r>
              <a:rPr lang="de-DE" altLang="de-DE" sz="2500" dirty="0"/>
              <a:t> knobeln, rätseln, forschen, Zusammenhänge erkennen</a:t>
            </a:r>
          </a:p>
          <a:p>
            <a:pPr>
              <a:lnSpc>
                <a:spcPct val="120000"/>
              </a:lnSpc>
              <a:buFont typeface="Wingdings" panose="05000000000000000000" pitchFamily="2" charset="2"/>
              <a:buChar char="ü"/>
            </a:pPr>
            <a:r>
              <a:rPr lang="de-DE" altLang="de-DE" sz="2500" dirty="0"/>
              <a:t> Herausforderungen annehmen</a:t>
            </a:r>
          </a:p>
          <a:p>
            <a:pPr>
              <a:lnSpc>
                <a:spcPct val="120000"/>
              </a:lnSpc>
              <a:buFont typeface="Wingdings" panose="05000000000000000000" pitchFamily="2" charset="2"/>
              <a:buChar char="ü"/>
            </a:pPr>
            <a:r>
              <a:rPr lang="de-DE" altLang="de-DE" sz="2500" dirty="0"/>
              <a:t> eigenes Interesse am Lernen entwickeln</a:t>
            </a:r>
          </a:p>
          <a:p>
            <a:pPr>
              <a:lnSpc>
                <a:spcPct val="130000"/>
              </a:lnSpc>
              <a:spcBef>
                <a:spcPts val="600"/>
              </a:spcBef>
              <a:buFont typeface="Wingdings" panose="05000000000000000000" pitchFamily="2" charset="2"/>
              <a:buChar char="ü"/>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dirty="0">
                <a:solidFill>
                  <a:srgbClr val="92D050"/>
                </a:solidFill>
              </a:rPr>
              <a:t>            Kognitive Entwicklung</a:t>
            </a:r>
          </a:p>
        </p:txBody>
      </p:sp>
      <p:pic>
        <p:nvPicPr>
          <p:cNvPr id="5" name="Grafik 4" descr="Abakus mit einfarbiger Füllung">
            <a:extLst>
              <a:ext uri="{FF2B5EF4-FFF2-40B4-BE49-F238E27FC236}">
                <a16:creationId xmlns:a16="http://schemas.microsoft.com/office/drawing/2014/main" id="{7CC802C5-3FEC-480C-AC14-7559AAA18D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92146" y="1027906"/>
            <a:ext cx="1109539" cy="1109539"/>
          </a:xfrm>
          <a:prstGeom prst="rect">
            <a:avLst/>
          </a:prstGeom>
        </p:spPr>
      </p:pic>
      <p:pic>
        <p:nvPicPr>
          <p:cNvPr id="13" name="Grafik 12" descr="Brainstorming mit einfarbiger Füllung">
            <a:extLst>
              <a:ext uri="{FF2B5EF4-FFF2-40B4-BE49-F238E27FC236}">
                <a16:creationId xmlns:a16="http://schemas.microsoft.com/office/drawing/2014/main" id="{32B35472-6635-4695-940A-F29F94DC8E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57106" y="3105087"/>
            <a:ext cx="914400" cy="914400"/>
          </a:xfrm>
          <a:prstGeom prst="rect">
            <a:avLst/>
          </a:prstGeom>
        </p:spPr>
      </p:pic>
      <p:pic>
        <p:nvPicPr>
          <p:cNvPr id="15" name="Grafik 14" descr="Bücher im Regal mit einfarbiger Füllung">
            <a:extLst>
              <a:ext uri="{FF2B5EF4-FFF2-40B4-BE49-F238E27FC236}">
                <a16:creationId xmlns:a16="http://schemas.microsoft.com/office/drawing/2014/main" id="{0208EE09-B79E-489D-86F2-011512C067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4026" y="4495616"/>
            <a:ext cx="1070280" cy="1070280"/>
          </a:xfrm>
          <a:prstGeom prst="rect">
            <a:avLst/>
          </a:prstGeom>
        </p:spPr>
      </p:pic>
    </p:spTree>
    <p:extLst>
      <p:ext uri="{BB962C8B-B14F-4D97-AF65-F5344CB8AC3E}">
        <p14:creationId xmlns:p14="http://schemas.microsoft.com/office/powerpoint/2010/main" val="2882121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546624"/>
          </a:xfrm>
        </p:spPr>
        <p:txBody>
          <a:bodyPr>
            <a:normAutofit fontScale="47500" lnSpcReduction="20000"/>
          </a:bodyPr>
          <a:lstStyle/>
          <a:p>
            <a:pPr marL="0" indent="0">
              <a:lnSpc>
                <a:spcPct val="130000"/>
              </a:lnSpc>
              <a:spcBef>
                <a:spcPts val="600"/>
              </a:spcBef>
              <a:buNone/>
            </a:pPr>
            <a:r>
              <a:rPr lang="de-DE" altLang="de-DE" sz="5300" dirty="0"/>
              <a:t>Der Schulalltag lebt vom sozialen Miteinander und dem guten Umgang mit Gefühlen. Das Kind sollte deshalb </a:t>
            </a:r>
          </a:p>
          <a:p>
            <a:pPr marL="0" indent="0">
              <a:lnSpc>
                <a:spcPct val="130000"/>
              </a:lnSpc>
              <a:spcBef>
                <a:spcPts val="600"/>
              </a:spcBef>
              <a:buNone/>
            </a:pPr>
            <a:endParaRPr lang="de-DE" altLang="de-DE" sz="2500" dirty="0"/>
          </a:p>
          <a:p>
            <a:pPr>
              <a:lnSpc>
                <a:spcPct val="140000"/>
              </a:lnSpc>
              <a:buFont typeface="Wingdings" panose="05000000000000000000" pitchFamily="2" charset="2"/>
              <a:buChar char="ü"/>
            </a:pPr>
            <a:r>
              <a:rPr lang="de-DE" altLang="de-DE" sz="5300" dirty="0"/>
              <a:t> sich von den Eltern trennen können </a:t>
            </a:r>
          </a:p>
          <a:p>
            <a:pPr>
              <a:lnSpc>
                <a:spcPct val="140000"/>
              </a:lnSpc>
              <a:buFont typeface="Wingdings" panose="05000000000000000000" pitchFamily="2" charset="2"/>
              <a:buChar char="ü"/>
            </a:pPr>
            <a:r>
              <a:rPr lang="de-DE" altLang="de-DE" sz="5300" dirty="0"/>
              <a:t> Freunde in der Gruppe haben und Beziehung pflegen </a:t>
            </a:r>
          </a:p>
          <a:p>
            <a:pPr>
              <a:lnSpc>
                <a:spcPct val="140000"/>
              </a:lnSpc>
              <a:buFont typeface="Wingdings" panose="05000000000000000000" pitchFamily="2" charset="2"/>
              <a:buChar char="ü"/>
            </a:pPr>
            <a:r>
              <a:rPr lang="de-DE" altLang="de-DE" sz="5300" dirty="0"/>
              <a:t> offen auf Kinder und Erwachsene zugehen (nicht scheu oder distanzlos) </a:t>
            </a:r>
          </a:p>
          <a:p>
            <a:pPr>
              <a:lnSpc>
                <a:spcPct val="140000"/>
              </a:lnSpc>
              <a:buFont typeface="Wingdings" panose="05000000000000000000" pitchFamily="2" charset="2"/>
              <a:buChar char="ü"/>
            </a:pPr>
            <a:r>
              <a:rPr lang="de-DE" altLang="de-DE" sz="5300" dirty="0"/>
              <a:t> neue Kontakte knüpfen können</a:t>
            </a:r>
          </a:p>
          <a:p>
            <a:pPr>
              <a:lnSpc>
                <a:spcPct val="140000"/>
              </a:lnSpc>
              <a:buFont typeface="Wingdings" panose="05000000000000000000" pitchFamily="2" charset="2"/>
              <a:buChar char="ü"/>
            </a:pPr>
            <a:r>
              <a:rPr lang="de-DE" altLang="de-DE" sz="5300" dirty="0"/>
              <a:t> fremdes Eigentum achten und sorgfältig behandeln</a:t>
            </a:r>
          </a:p>
          <a:p>
            <a:pPr>
              <a:lnSpc>
                <a:spcPct val="130000"/>
              </a:lnSpc>
              <a:spcBef>
                <a:spcPts val="600"/>
              </a:spcBef>
              <a:buFont typeface="Wingdings" panose="05000000000000000000" pitchFamily="2" charset="2"/>
              <a:buChar char="ü"/>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Sozial-emotionale Entwicklung</a:t>
            </a:r>
          </a:p>
        </p:txBody>
      </p:sp>
      <p:pic>
        <p:nvPicPr>
          <p:cNvPr id="8" name="Grafik 7" descr="Kinder mit einfarbiger Füllung">
            <a:extLst>
              <a:ext uri="{FF2B5EF4-FFF2-40B4-BE49-F238E27FC236}">
                <a16:creationId xmlns:a16="http://schemas.microsoft.com/office/drawing/2014/main" id="{683180FE-895B-49E8-9DEE-B74D538752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40335" y="4633044"/>
            <a:ext cx="1068536" cy="1068536"/>
          </a:xfrm>
          <a:prstGeom prst="rect">
            <a:avLst/>
          </a:prstGeom>
        </p:spPr>
      </p:pic>
      <p:pic>
        <p:nvPicPr>
          <p:cNvPr id="9" name="Grafik 8" descr="Frau mit Kind mit einfarbiger Füllung">
            <a:extLst>
              <a:ext uri="{FF2B5EF4-FFF2-40B4-BE49-F238E27FC236}">
                <a16:creationId xmlns:a16="http://schemas.microsoft.com/office/drawing/2014/main" id="{BBA16A57-A39F-40B2-AAFF-047FEFC339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56176" y="2615784"/>
            <a:ext cx="914400" cy="914400"/>
          </a:xfrm>
          <a:prstGeom prst="rect">
            <a:avLst/>
          </a:prstGeom>
        </p:spPr>
      </p:pic>
    </p:spTree>
    <p:extLst>
      <p:ext uri="{BB962C8B-B14F-4D97-AF65-F5344CB8AC3E}">
        <p14:creationId xmlns:p14="http://schemas.microsoft.com/office/powerpoint/2010/main" val="353546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2023</a:t>
            </a:r>
          </a:p>
        </p:txBody>
      </p:sp>
      <p:sp>
        <p:nvSpPr>
          <p:cNvPr id="4" name="Inhaltsplatzhalter 3"/>
          <p:cNvSpPr>
            <a:spLocks noGrp="1"/>
          </p:cNvSpPr>
          <p:nvPr>
            <p:ph idx="1"/>
          </p:nvPr>
        </p:nvSpPr>
        <p:spPr>
          <a:xfrm>
            <a:off x="642392" y="1772816"/>
            <a:ext cx="7859216" cy="4680520"/>
          </a:xfrm>
        </p:spPr>
        <p:txBody>
          <a:bodyPr anchor="t">
            <a:normAutofit fontScale="92500"/>
          </a:bodyPr>
          <a:lstStyle/>
          <a:p>
            <a:pPr marL="742950" indent="-742950">
              <a:buAutoNum type="arabicPeriod"/>
            </a:pPr>
            <a:r>
              <a:rPr lang="de-DE" sz="4100" dirty="0">
                <a:solidFill>
                  <a:srgbClr val="FF0000"/>
                </a:solidFill>
              </a:rPr>
              <a:t>Schulanmeldung</a:t>
            </a:r>
          </a:p>
          <a:p>
            <a:pPr marL="742950" indent="-742950">
              <a:buFont typeface="+mj-lt"/>
              <a:buAutoNum type="arabicPeriod"/>
            </a:pPr>
            <a:r>
              <a:rPr lang="de-DE" sz="4100" dirty="0">
                <a:solidFill>
                  <a:srgbClr val="FFC000"/>
                </a:solidFill>
              </a:rPr>
              <a:t>Kooperation Schule– Kindergarten</a:t>
            </a:r>
          </a:p>
          <a:p>
            <a:pPr marL="742950" indent="-742950">
              <a:buFont typeface="+mj-lt"/>
              <a:buAutoNum type="arabicPeriod"/>
            </a:pPr>
            <a:r>
              <a:rPr lang="de-DE" sz="4100" dirty="0">
                <a:solidFill>
                  <a:srgbClr val="92D050"/>
                </a:solidFill>
              </a:rPr>
              <a:t>Was ein Kind können sollte</a:t>
            </a:r>
          </a:p>
          <a:p>
            <a:pPr marL="742950" indent="-742950">
              <a:buFont typeface="+mj-lt"/>
              <a:buAutoNum type="arabicPeriod"/>
            </a:pPr>
            <a:r>
              <a:rPr lang="de-DE" sz="4100" dirty="0">
                <a:solidFill>
                  <a:srgbClr val="00B050"/>
                </a:solidFill>
              </a:rPr>
              <a:t>Schulbetrieb Halbtag/Ganztag</a:t>
            </a:r>
          </a:p>
          <a:p>
            <a:pPr marL="742950" indent="-742950">
              <a:buFont typeface="+mj-lt"/>
              <a:buAutoNum type="arabicPeriod"/>
            </a:pPr>
            <a:r>
              <a:rPr lang="de-DE" sz="4100" dirty="0">
                <a:solidFill>
                  <a:srgbClr val="00B0F0"/>
                </a:solidFill>
              </a:rPr>
              <a:t>Montessori-Profil</a:t>
            </a:r>
          </a:p>
          <a:p>
            <a:pPr marL="742950" indent="-742950">
              <a:buFont typeface="+mj-lt"/>
              <a:buAutoNum type="arabicPeriod"/>
            </a:pPr>
            <a:r>
              <a:rPr lang="de-DE" sz="4100" dirty="0">
                <a:solidFill>
                  <a:srgbClr val="0070C0"/>
                </a:solidFill>
              </a:rPr>
              <a:t>Anfangsunterricht</a:t>
            </a:r>
          </a:p>
          <a:p>
            <a:pPr marL="742950" indent="-742950">
              <a:buFont typeface="+mj-lt"/>
              <a:buAutoNum type="arabicPeriod"/>
            </a:pPr>
            <a:r>
              <a:rPr lang="de-DE" sz="4100" dirty="0">
                <a:solidFill>
                  <a:srgbClr val="7030A0"/>
                </a:solidFill>
              </a:rPr>
              <a:t>Termine im Überblick</a:t>
            </a:r>
            <a:endParaRPr lang="de-DE" dirty="0"/>
          </a:p>
        </p:txBody>
      </p:sp>
    </p:spTree>
    <p:extLst>
      <p:ext uri="{BB962C8B-B14F-4D97-AF65-F5344CB8AC3E}">
        <p14:creationId xmlns:p14="http://schemas.microsoft.com/office/powerpoint/2010/main" val="20028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a:bodyPr>
          <a:lstStyle/>
          <a:p>
            <a:pPr>
              <a:lnSpc>
                <a:spcPct val="120000"/>
              </a:lnSpc>
              <a:buFont typeface="Wingdings" panose="05000000000000000000" pitchFamily="2" charset="2"/>
              <a:buChar char="ü"/>
            </a:pPr>
            <a:r>
              <a:rPr lang="de-DE" altLang="de-DE" sz="2500" dirty="0"/>
              <a:t> Mitgefühl haben und zeigen</a:t>
            </a:r>
          </a:p>
          <a:p>
            <a:pPr>
              <a:lnSpc>
                <a:spcPct val="120000"/>
              </a:lnSpc>
              <a:buFont typeface="Wingdings" panose="05000000000000000000" pitchFamily="2" charset="2"/>
              <a:buChar char="ü"/>
            </a:pPr>
            <a:r>
              <a:rPr lang="de-DE" altLang="de-DE" sz="2500" dirty="0"/>
              <a:t> Gefühle wie Freude, Wut, Trauer, Ärger angemessen ausdrücken</a:t>
            </a:r>
            <a:r>
              <a:rPr lang="de-DE" altLang="de-DE" sz="2500" dirty="0">
                <a:solidFill>
                  <a:srgbClr val="99CC00"/>
                </a:solidFill>
              </a:rPr>
              <a:t> </a:t>
            </a:r>
            <a:r>
              <a:rPr lang="de-DE" altLang="de-DE" sz="2500" dirty="0"/>
              <a:t>können</a:t>
            </a:r>
          </a:p>
          <a:p>
            <a:pPr>
              <a:lnSpc>
                <a:spcPct val="120000"/>
              </a:lnSpc>
              <a:buFont typeface="Wingdings" panose="05000000000000000000" pitchFamily="2" charset="2"/>
              <a:buChar char="ü"/>
            </a:pPr>
            <a:r>
              <a:rPr lang="de-DE" altLang="de-DE" sz="2500" dirty="0"/>
              <a:t> zugunsten anderer verzichten oder teilen können</a:t>
            </a:r>
          </a:p>
          <a:p>
            <a:pPr>
              <a:lnSpc>
                <a:spcPct val="120000"/>
              </a:lnSpc>
              <a:buFont typeface="Wingdings" panose="05000000000000000000" pitchFamily="2" charset="2"/>
              <a:buChar char="ü"/>
            </a:pPr>
            <a:r>
              <a:rPr lang="de-DE" altLang="de-DE" sz="2500" dirty="0"/>
              <a:t> abwarten können, Geduld aufbringen</a:t>
            </a:r>
          </a:p>
          <a:p>
            <a:pPr>
              <a:lnSpc>
                <a:spcPct val="120000"/>
              </a:lnSpc>
              <a:buFont typeface="Wingdings" panose="05000000000000000000" pitchFamily="2" charset="2"/>
              <a:buChar char="ü"/>
            </a:pPr>
            <a:r>
              <a:rPr lang="de-DE" altLang="de-DE" sz="2500" dirty="0"/>
              <a:t> Rücksicht nehmen auf andere   </a:t>
            </a:r>
          </a:p>
          <a:p>
            <a:pPr>
              <a:lnSpc>
                <a:spcPct val="120000"/>
              </a:lnSpc>
              <a:buFont typeface="Wingdings" panose="05000000000000000000" pitchFamily="2" charset="2"/>
              <a:buChar char="ü"/>
            </a:pPr>
            <a:r>
              <a:rPr lang="de-DE" altLang="de-DE" sz="2500" dirty="0"/>
              <a:t> eigene Wünsche und Bedürfnisse äußern können</a:t>
            </a:r>
          </a:p>
          <a:p>
            <a:pPr>
              <a:lnSpc>
                <a:spcPct val="120000"/>
              </a:lnSpc>
              <a:buFont typeface="Wingdings" panose="05000000000000000000" pitchFamily="2" charset="2"/>
              <a:buChar char="ü"/>
            </a:pPr>
            <a:r>
              <a:rPr lang="de-DE" altLang="de-DE" sz="2500" dirty="0"/>
              <a:t> sich wehren können bei ungerechter Behandlung</a:t>
            </a:r>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Sozial-emotionale Entwicklung</a:t>
            </a:r>
          </a:p>
        </p:txBody>
      </p:sp>
      <p:pic>
        <p:nvPicPr>
          <p:cNvPr id="4" name="Grafik 3" descr="Drama mit einfarbiger Füllung">
            <a:extLst>
              <a:ext uri="{FF2B5EF4-FFF2-40B4-BE49-F238E27FC236}">
                <a16:creationId xmlns:a16="http://schemas.microsoft.com/office/drawing/2014/main" id="{EBF56714-475D-4251-B373-C7641CD455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20272" y="1268760"/>
            <a:ext cx="1080120" cy="1080120"/>
          </a:xfrm>
          <a:prstGeom prst="rect">
            <a:avLst/>
          </a:prstGeom>
        </p:spPr>
      </p:pic>
      <p:pic>
        <p:nvPicPr>
          <p:cNvPr id="10" name="Grafik 9" descr="Verliebtes Gesicht mit einfarbiger Füllung mit einfarbiger Füllung">
            <a:extLst>
              <a:ext uri="{FF2B5EF4-FFF2-40B4-BE49-F238E27FC236}">
                <a16:creationId xmlns:a16="http://schemas.microsoft.com/office/drawing/2014/main" id="{45915DE9-F36F-4FF2-85A9-CD3E365EE3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4289" y="3871132"/>
            <a:ext cx="914400" cy="914400"/>
          </a:xfrm>
          <a:prstGeom prst="rect">
            <a:avLst/>
          </a:prstGeom>
        </p:spPr>
      </p:pic>
    </p:spTree>
    <p:extLst>
      <p:ext uri="{BB962C8B-B14F-4D97-AF65-F5344CB8AC3E}">
        <p14:creationId xmlns:p14="http://schemas.microsoft.com/office/powerpoint/2010/main" val="1150309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474616"/>
          </a:xfrm>
        </p:spPr>
        <p:txBody>
          <a:bodyPr>
            <a:normAutofit/>
          </a:bodyPr>
          <a:lstStyle/>
          <a:p>
            <a:pPr>
              <a:lnSpc>
                <a:spcPct val="120000"/>
              </a:lnSpc>
              <a:buFont typeface="Wingdings" panose="05000000000000000000" pitchFamily="2" charset="2"/>
              <a:buChar char="ü"/>
            </a:pPr>
            <a:r>
              <a:rPr lang="de-DE" altLang="de-DE" sz="2500" dirty="0"/>
              <a:t> mit Veränderungen umgehen können</a:t>
            </a:r>
          </a:p>
          <a:p>
            <a:pPr>
              <a:lnSpc>
                <a:spcPct val="120000"/>
              </a:lnSpc>
              <a:buFont typeface="Wingdings" panose="05000000000000000000" pitchFamily="2" charset="2"/>
              <a:buChar char="ü"/>
            </a:pPr>
            <a:r>
              <a:rPr lang="de-DE" altLang="de-DE" sz="2500" dirty="0"/>
              <a:t> selbständig vertraute Wege gehen, kleine Aufträge zuverlässig erledigen</a:t>
            </a:r>
          </a:p>
          <a:p>
            <a:pPr>
              <a:lnSpc>
                <a:spcPct val="120000"/>
              </a:lnSpc>
              <a:buFont typeface="Wingdings" panose="05000000000000000000" pitchFamily="2" charset="2"/>
              <a:buChar char="ü"/>
            </a:pPr>
            <a:r>
              <a:rPr lang="de-DE" altLang="de-DE" sz="2500" dirty="0"/>
              <a:t> selbstständig arbeiten können</a:t>
            </a:r>
          </a:p>
          <a:p>
            <a:pPr>
              <a:lnSpc>
                <a:spcPct val="120000"/>
              </a:lnSpc>
              <a:buFont typeface="Wingdings" panose="05000000000000000000" pitchFamily="2" charset="2"/>
              <a:buChar char="ü"/>
            </a:pPr>
            <a:r>
              <a:rPr lang="de-DE" altLang="de-DE" sz="2500" dirty="0"/>
              <a:t> mit anderen Kindern zusammen arbeiten können</a:t>
            </a:r>
          </a:p>
          <a:p>
            <a:pPr>
              <a:lnSpc>
                <a:spcPct val="120000"/>
              </a:lnSpc>
              <a:buFont typeface="Wingdings" panose="05000000000000000000" pitchFamily="2" charset="2"/>
              <a:buChar char="ü"/>
            </a:pPr>
            <a:r>
              <a:rPr lang="de-DE" altLang="de-DE" sz="2500" dirty="0"/>
              <a:t> Gesprächsregeln in der Klasse beachten</a:t>
            </a:r>
          </a:p>
          <a:p>
            <a:pPr>
              <a:lnSpc>
                <a:spcPct val="120000"/>
              </a:lnSpc>
              <a:buFont typeface="Wingdings" panose="05000000000000000000" pitchFamily="2" charset="2"/>
              <a:buChar char="ü"/>
            </a:pPr>
            <a:r>
              <a:rPr lang="de-DE" altLang="de-DE" sz="2500" dirty="0"/>
              <a:t> Umgangsformen / Spielregeln einhalten</a:t>
            </a:r>
          </a:p>
          <a:p>
            <a:pPr>
              <a:lnSpc>
                <a:spcPct val="120000"/>
              </a:lnSpc>
              <a:buFont typeface="Wingdings" panose="05000000000000000000" pitchFamily="2" charset="2"/>
              <a:buChar char="ü"/>
            </a:pPr>
            <a:r>
              <a:rPr lang="de-DE" altLang="de-DE" sz="2500" dirty="0"/>
              <a:t> Impulskontrolle einüben</a:t>
            </a:r>
          </a:p>
          <a:p>
            <a:pPr marL="0" indent="0">
              <a:lnSpc>
                <a:spcPct val="120000"/>
              </a:lnSpc>
              <a:buNone/>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Sozial-emotionale Entwicklung</a:t>
            </a:r>
          </a:p>
        </p:txBody>
      </p:sp>
      <p:pic>
        <p:nvPicPr>
          <p:cNvPr id="4" name="Grafik 3" descr="Hilfe mit einfarbiger Füllung">
            <a:extLst>
              <a:ext uri="{FF2B5EF4-FFF2-40B4-BE49-F238E27FC236}">
                <a16:creationId xmlns:a16="http://schemas.microsoft.com/office/drawing/2014/main" id="{3F234F10-89AA-43F1-9DF3-A2410E7415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9440" y="1432645"/>
            <a:ext cx="914400" cy="914400"/>
          </a:xfrm>
          <a:prstGeom prst="rect">
            <a:avLst/>
          </a:prstGeom>
        </p:spPr>
      </p:pic>
      <p:pic>
        <p:nvPicPr>
          <p:cNvPr id="5" name="Grafik 4" descr="Besprechung mit einfarbiger Füllung">
            <a:extLst>
              <a:ext uri="{FF2B5EF4-FFF2-40B4-BE49-F238E27FC236}">
                <a16:creationId xmlns:a16="http://schemas.microsoft.com/office/drawing/2014/main" id="{3D100E66-DBB0-4D65-BE3F-F1E944D1B1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11156" y="2861258"/>
            <a:ext cx="1135484" cy="1135484"/>
          </a:xfrm>
          <a:prstGeom prst="rect">
            <a:avLst/>
          </a:prstGeom>
        </p:spPr>
      </p:pic>
      <p:pic>
        <p:nvPicPr>
          <p:cNvPr id="8" name="Grafik 7" descr="Muskulöser Arm mit einfarbiger Füllung">
            <a:extLst>
              <a:ext uri="{FF2B5EF4-FFF2-40B4-BE49-F238E27FC236}">
                <a16:creationId xmlns:a16="http://schemas.microsoft.com/office/drawing/2014/main" id="{B3362D39-E7A9-4548-8F73-C83E90D83FF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7195" y="5025169"/>
            <a:ext cx="914400" cy="914400"/>
          </a:xfrm>
          <a:prstGeom prst="rect">
            <a:avLst/>
          </a:prstGeom>
        </p:spPr>
      </p:pic>
    </p:spTree>
    <p:extLst>
      <p:ext uri="{BB962C8B-B14F-4D97-AF65-F5344CB8AC3E}">
        <p14:creationId xmlns:p14="http://schemas.microsoft.com/office/powerpoint/2010/main" val="1195870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fontScale="92500"/>
          </a:bodyPr>
          <a:lstStyle/>
          <a:p>
            <a:pPr>
              <a:lnSpc>
                <a:spcPct val="120000"/>
              </a:lnSpc>
              <a:buFont typeface="Wingdings" panose="05000000000000000000" pitchFamily="2" charset="2"/>
              <a:buChar char="ü"/>
            </a:pPr>
            <a:r>
              <a:rPr lang="de-DE" altLang="de-DE" sz="2500" dirty="0"/>
              <a:t> </a:t>
            </a:r>
            <a:r>
              <a:rPr lang="de-DE" altLang="de-DE" sz="2600" dirty="0"/>
              <a:t>sich ohne die Eltern in der neuen Umgebung zurechtfinden</a:t>
            </a:r>
          </a:p>
          <a:p>
            <a:pPr>
              <a:lnSpc>
                <a:spcPct val="120000"/>
              </a:lnSpc>
              <a:buFont typeface="Wingdings" panose="05000000000000000000" pitchFamily="2" charset="2"/>
              <a:buChar char="ü"/>
            </a:pPr>
            <a:r>
              <a:rPr lang="de-DE" altLang="de-DE" sz="2600" dirty="0"/>
              <a:t> belastbar und ausgeglichen lange Schultage meistern</a:t>
            </a:r>
          </a:p>
          <a:p>
            <a:pPr>
              <a:lnSpc>
                <a:spcPct val="120000"/>
              </a:lnSpc>
              <a:buFont typeface="Wingdings" panose="05000000000000000000" pitchFamily="2" charset="2"/>
              <a:buChar char="ü"/>
            </a:pPr>
            <a:r>
              <a:rPr lang="de-DE" altLang="de-DE" sz="2600" dirty="0"/>
              <a:t> mit Streitsituationen umgehen können</a:t>
            </a:r>
          </a:p>
          <a:p>
            <a:pPr>
              <a:lnSpc>
                <a:spcPct val="120000"/>
              </a:lnSpc>
              <a:buFont typeface="Wingdings" panose="05000000000000000000" pitchFamily="2" charset="2"/>
              <a:buChar char="ü"/>
            </a:pPr>
            <a:r>
              <a:rPr lang="de-DE" altLang="de-DE" sz="2600" dirty="0"/>
              <a:t> bei Problemen Hilfe holen und annehmen</a:t>
            </a:r>
          </a:p>
          <a:p>
            <a:pPr>
              <a:lnSpc>
                <a:spcPct val="120000"/>
              </a:lnSpc>
              <a:buFont typeface="Wingdings" panose="05000000000000000000" pitchFamily="2" charset="2"/>
              <a:buChar char="ü"/>
            </a:pPr>
            <a:r>
              <a:rPr lang="de-DE" altLang="de-DE" sz="2600" dirty="0"/>
              <a:t> Konflikte ohne Gewalt lösen können</a:t>
            </a:r>
          </a:p>
          <a:p>
            <a:pPr>
              <a:lnSpc>
                <a:spcPct val="120000"/>
              </a:lnSpc>
              <a:buFont typeface="Wingdings" panose="05000000000000000000" pitchFamily="2" charset="2"/>
              <a:buChar char="ü"/>
            </a:pPr>
            <a:r>
              <a:rPr lang="de-DE" altLang="de-DE" sz="2600" dirty="0"/>
              <a:t> verzeihen können</a:t>
            </a:r>
          </a:p>
          <a:p>
            <a:pPr>
              <a:lnSpc>
                <a:spcPct val="120000"/>
              </a:lnSpc>
              <a:buFont typeface="Wingdings" panose="05000000000000000000" pitchFamily="2" charset="2"/>
              <a:buChar char="ü"/>
            </a:pPr>
            <a:r>
              <a:rPr lang="de-DE" altLang="de-DE" sz="2600" dirty="0"/>
              <a:t> eigene Schuld / Fehlverhalten erkennen und zugeben </a:t>
            </a:r>
          </a:p>
          <a:p>
            <a:pPr>
              <a:lnSpc>
                <a:spcPct val="120000"/>
              </a:lnSpc>
              <a:buFont typeface="Wingdings" panose="05000000000000000000" pitchFamily="2" charset="2"/>
              <a:buChar char="ü"/>
            </a:pPr>
            <a:r>
              <a:rPr lang="de-DE" altLang="de-DE" sz="2600" dirty="0"/>
              <a:t> sich entschuldigen können</a:t>
            </a:r>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Sozial-emotionale Entwicklung</a:t>
            </a:r>
          </a:p>
        </p:txBody>
      </p:sp>
      <p:pic>
        <p:nvPicPr>
          <p:cNvPr id="4" name="Grafik 3" descr="Verärgertes Gesicht mit einfarbiger Füllung mit einfarbiger Füllung">
            <a:extLst>
              <a:ext uri="{FF2B5EF4-FFF2-40B4-BE49-F238E27FC236}">
                <a16:creationId xmlns:a16="http://schemas.microsoft.com/office/drawing/2014/main" id="{77F8746D-5ECC-4F22-B050-C59E04A841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06443" y="2559051"/>
            <a:ext cx="914400" cy="914400"/>
          </a:xfrm>
          <a:prstGeom prst="rect">
            <a:avLst/>
          </a:prstGeom>
        </p:spPr>
      </p:pic>
      <p:pic>
        <p:nvPicPr>
          <p:cNvPr id="9" name="Grafik 8" descr="Klebepflaster mit einfarbiger Füllung">
            <a:extLst>
              <a:ext uri="{FF2B5EF4-FFF2-40B4-BE49-F238E27FC236}">
                <a16:creationId xmlns:a16="http://schemas.microsoft.com/office/drawing/2014/main" id="{6D879B18-B9F0-4C24-A765-1D04B47506A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8024" y="5575910"/>
            <a:ext cx="914400" cy="914400"/>
          </a:xfrm>
          <a:prstGeom prst="rect">
            <a:avLst/>
          </a:prstGeom>
        </p:spPr>
      </p:pic>
      <p:pic>
        <p:nvPicPr>
          <p:cNvPr id="11" name="Grafik 10" descr="Luftballons mit einfarbiger Füllung">
            <a:extLst>
              <a:ext uri="{FF2B5EF4-FFF2-40B4-BE49-F238E27FC236}">
                <a16:creationId xmlns:a16="http://schemas.microsoft.com/office/drawing/2014/main" id="{BCB89A29-E688-40A0-9144-0C6125D68C8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84168" y="3717032"/>
            <a:ext cx="1109043" cy="1109043"/>
          </a:xfrm>
          <a:prstGeom prst="rect">
            <a:avLst/>
          </a:prstGeom>
        </p:spPr>
      </p:pic>
    </p:spTree>
    <p:extLst>
      <p:ext uri="{BB962C8B-B14F-4D97-AF65-F5344CB8AC3E}">
        <p14:creationId xmlns:p14="http://schemas.microsoft.com/office/powerpoint/2010/main" val="3282804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lnSpcReduction="10000"/>
          </a:bodyPr>
          <a:lstStyle/>
          <a:p>
            <a:pPr marL="0" indent="0">
              <a:lnSpc>
                <a:spcPct val="120000"/>
              </a:lnSpc>
              <a:spcBef>
                <a:spcPts val="600"/>
              </a:spcBef>
              <a:buNone/>
            </a:pPr>
            <a:r>
              <a:rPr lang="de-DE" altLang="de-DE" sz="2500" dirty="0"/>
              <a:t>Auch wenn das Kind gute Voraussetzungen mitbringt, muss es selbst zur Schule gehen WOLLEN und sich bereitwillig den neuen Herausforderungen stellen! Es sollte</a:t>
            </a:r>
          </a:p>
          <a:p>
            <a:pPr marL="0" indent="0">
              <a:lnSpc>
                <a:spcPct val="120000"/>
              </a:lnSpc>
              <a:spcBef>
                <a:spcPts val="600"/>
              </a:spcBef>
              <a:buNone/>
            </a:pPr>
            <a:endParaRPr lang="de-DE" altLang="de-DE" sz="1200" dirty="0"/>
          </a:p>
          <a:p>
            <a:pPr>
              <a:lnSpc>
                <a:spcPct val="120000"/>
              </a:lnSpc>
              <a:buFont typeface="Wingdings" panose="05000000000000000000" pitchFamily="2" charset="2"/>
              <a:buChar char="ü"/>
            </a:pPr>
            <a:r>
              <a:rPr lang="de-DE" altLang="de-DE" sz="2500" dirty="0"/>
              <a:t> Anstrengungsbereitschaft zeigen</a:t>
            </a:r>
          </a:p>
          <a:p>
            <a:pPr>
              <a:lnSpc>
                <a:spcPct val="120000"/>
              </a:lnSpc>
              <a:buFont typeface="Wingdings" panose="05000000000000000000" pitchFamily="2" charset="2"/>
              <a:buChar char="ü"/>
            </a:pPr>
            <a:r>
              <a:rPr lang="de-DE" altLang="de-DE" sz="2500" dirty="0"/>
              <a:t> sich auf gestellte Aufgaben einlassen</a:t>
            </a:r>
          </a:p>
          <a:p>
            <a:pPr>
              <a:lnSpc>
                <a:spcPct val="120000"/>
              </a:lnSpc>
              <a:buFont typeface="Wingdings" panose="05000000000000000000" pitchFamily="2" charset="2"/>
              <a:buChar char="ü"/>
            </a:pPr>
            <a:r>
              <a:rPr lang="de-DE" altLang="de-DE" sz="2500" dirty="0"/>
              <a:t> Herausforderungen zuversichtlich begegnen</a:t>
            </a:r>
          </a:p>
          <a:p>
            <a:pPr>
              <a:lnSpc>
                <a:spcPct val="120000"/>
              </a:lnSpc>
              <a:buFont typeface="Wingdings" panose="05000000000000000000" pitchFamily="2" charset="2"/>
              <a:buChar char="ü"/>
            </a:pPr>
            <a:r>
              <a:rPr lang="de-DE" altLang="de-DE" sz="2500" dirty="0"/>
              <a:t> Interesse an neuen Inhalten, Neugierde zeigen</a:t>
            </a:r>
          </a:p>
          <a:p>
            <a:pPr>
              <a:lnSpc>
                <a:spcPct val="120000"/>
              </a:lnSpc>
              <a:buFont typeface="Wingdings" panose="05000000000000000000" pitchFamily="2" charset="2"/>
              <a:buChar char="ü"/>
            </a:pPr>
            <a:r>
              <a:rPr lang="de-DE" altLang="de-DE" sz="2500" dirty="0"/>
              <a:t> Misserfolge verkraften können und neu anfangen</a:t>
            </a:r>
          </a:p>
          <a:p>
            <a:pPr marL="0" indent="0">
              <a:lnSpc>
                <a:spcPct val="120000"/>
              </a:lnSpc>
              <a:buNone/>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Volitional-motivationale Entwicklung</a:t>
            </a:r>
          </a:p>
        </p:txBody>
      </p:sp>
      <p:pic>
        <p:nvPicPr>
          <p:cNvPr id="4" name="Grafik 3" descr="Lachendes Gesicht mit einfarbiger Füllung mit einfarbiger Füllung">
            <a:extLst>
              <a:ext uri="{FF2B5EF4-FFF2-40B4-BE49-F238E27FC236}">
                <a16:creationId xmlns:a16="http://schemas.microsoft.com/office/drawing/2014/main" id="{67D7176C-B2EB-45E1-AD99-7CEFA839D0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56176" y="3429000"/>
            <a:ext cx="817192" cy="817192"/>
          </a:xfrm>
          <a:prstGeom prst="rect">
            <a:avLst/>
          </a:prstGeom>
        </p:spPr>
      </p:pic>
      <p:pic>
        <p:nvPicPr>
          <p:cNvPr id="5" name="Grafik 4" descr="Puzzleteile mit einfarbiger Füllung">
            <a:extLst>
              <a:ext uri="{FF2B5EF4-FFF2-40B4-BE49-F238E27FC236}">
                <a16:creationId xmlns:a16="http://schemas.microsoft.com/office/drawing/2014/main" id="{ADFCCE40-2A08-4D5C-AA95-174CC6B1962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43141" y="4246192"/>
            <a:ext cx="1063030" cy="1063030"/>
          </a:xfrm>
          <a:prstGeom prst="rect">
            <a:avLst/>
          </a:prstGeom>
        </p:spPr>
      </p:pic>
    </p:spTree>
    <p:extLst>
      <p:ext uri="{BB962C8B-B14F-4D97-AF65-F5344CB8AC3E}">
        <p14:creationId xmlns:p14="http://schemas.microsoft.com/office/powerpoint/2010/main" val="3619167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690640"/>
          </a:xfrm>
        </p:spPr>
        <p:txBody>
          <a:bodyPr>
            <a:normAutofit/>
          </a:bodyPr>
          <a:lstStyle/>
          <a:p>
            <a:pPr>
              <a:lnSpc>
                <a:spcPct val="120000"/>
              </a:lnSpc>
              <a:buFont typeface="Wingdings" panose="05000000000000000000" pitchFamily="2" charset="2"/>
              <a:buChar char="ü"/>
            </a:pPr>
            <a:r>
              <a:rPr lang="de-DE" altLang="de-DE" sz="2500" dirty="0"/>
              <a:t> sich selbst Aufgaben suchen und sie ausführen</a:t>
            </a:r>
          </a:p>
          <a:p>
            <a:pPr>
              <a:lnSpc>
                <a:spcPct val="120000"/>
              </a:lnSpc>
              <a:buFont typeface="Wingdings" panose="05000000000000000000" pitchFamily="2" charset="2"/>
              <a:buChar char="ü"/>
            </a:pPr>
            <a:r>
              <a:rPr lang="de-DE" altLang="de-DE" sz="2500" dirty="0"/>
              <a:t> Arbeiten zu Ende bringen können, dranbleiben</a:t>
            </a:r>
          </a:p>
          <a:p>
            <a:pPr>
              <a:lnSpc>
                <a:spcPct val="120000"/>
              </a:lnSpc>
              <a:buFont typeface="Wingdings" panose="05000000000000000000" pitchFamily="2" charset="2"/>
              <a:buChar char="ü"/>
            </a:pPr>
            <a:r>
              <a:rPr lang="de-DE" altLang="de-DE" sz="2500" dirty="0"/>
              <a:t> sich von Aufgaben lösen, wenn die Zeit um ist</a:t>
            </a:r>
          </a:p>
          <a:p>
            <a:pPr>
              <a:lnSpc>
                <a:spcPct val="120000"/>
              </a:lnSpc>
              <a:buFont typeface="Wingdings" panose="05000000000000000000" pitchFamily="2" charset="2"/>
              <a:buChar char="ü"/>
            </a:pPr>
            <a:r>
              <a:rPr lang="de-DE" altLang="de-DE" sz="2500" dirty="0"/>
              <a:t> Konzentrationsfähigkeit und -bereitschaft zeigen</a:t>
            </a:r>
          </a:p>
          <a:p>
            <a:pPr>
              <a:lnSpc>
                <a:spcPct val="120000"/>
              </a:lnSpc>
              <a:buFont typeface="Wingdings" panose="05000000000000000000" pitchFamily="2" charset="2"/>
              <a:buChar char="ü"/>
            </a:pPr>
            <a:r>
              <a:rPr lang="de-DE" altLang="de-DE" sz="2500" dirty="0"/>
              <a:t> ein angemessenes Arbeitstempo haben</a:t>
            </a:r>
          </a:p>
          <a:p>
            <a:pPr>
              <a:lnSpc>
                <a:spcPct val="120000"/>
              </a:lnSpc>
              <a:buFont typeface="Wingdings" panose="05000000000000000000" pitchFamily="2" charset="2"/>
              <a:buChar char="ü"/>
            </a:pPr>
            <a:r>
              <a:rPr lang="de-DE" altLang="de-DE" sz="2500" dirty="0"/>
              <a:t> mit Frustration umgehen können</a:t>
            </a:r>
          </a:p>
          <a:p>
            <a:pPr>
              <a:lnSpc>
                <a:spcPct val="120000"/>
              </a:lnSpc>
              <a:buFont typeface="Wingdings" panose="05000000000000000000" pitchFamily="2" charset="2"/>
              <a:buChar char="ü"/>
            </a:pPr>
            <a:r>
              <a:rPr lang="de-DE" altLang="de-DE" sz="2500" dirty="0"/>
              <a:t> selbständig Hausaufgaben machen </a:t>
            </a:r>
          </a:p>
          <a:p>
            <a:pPr>
              <a:lnSpc>
                <a:spcPct val="120000"/>
              </a:lnSpc>
              <a:buFont typeface="Wingdings" panose="05000000000000000000" pitchFamily="2" charset="2"/>
              <a:buChar char="ü"/>
            </a:pPr>
            <a:endParaRPr lang="de-DE" altLang="de-DE" sz="2500" dirty="0"/>
          </a:p>
          <a:p>
            <a:pPr>
              <a:lnSpc>
                <a:spcPct val="120000"/>
              </a:lnSpc>
              <a:buFont typeface="Wingdings" panose="05000000000000000000" pitchFamily="2" charset="2"/>
              <a:buChar char="ü"/>
            </a:pPr>
            <a:endParaRPr lang="de-DE" altLang="de-DE" sz="2500" dirty="0"/>
          </a:p>
          <a:p>
            <a:pPr>
              <a:lnSpc>
                <a:spcPct val="120000"/>
              </a:lnSpc>
              <a:buFont typeface="Wingdings" panose="05000000000000000000" pitchFamily="2" charset="2"/>
              <a:buChar char="ü"/>
            </a:pPr>
            <a:endParaRPr lang="de-DE" altLang="de-DE" sz="2500" dirty="0"/>
          </a:p>
          <a:p>
            <a:pPr>
              <a:lnSpc>
                <a:spcPct val="120000"/>
              </a:lnSpc>
              <a:buFont typeface="Wingdings" panose="05000000000000000000" pitchFamily="2" charset="2"/>
              <a:buChar char="ü"/>
            </a:pPr>
            <a:endParaRPr lang="de-DE" alt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pPr algn="ctr"/>
            <a:r>
              <a:rPr lang="de-DE" sz="3600" b="1" dirty="0">
                <a:solidFill>
                  <a:srgbClr val="92D050"/>
                </a:solidFill>
              </a:rPr>
              <a:t>Volitional-motivationale Entwicklung</a:t>
            </a:r>
          </a:p>
        </p:txBody>
      </p:sp>
      <p:pic>
        <p:nvPicPr>
          <p:cNvPr id="4" name="Grafik 3" descr="Keimsaat mit einfarbiger Füllung">
            <a:extLst>
              <a:ext uri="{FF2B5EF4-FFF2-40B4-BE49-F238E27FC236}">
                <a16:creationId xmlns:a16="http://schemas.microsoft.com/office/drawing/2014/main" id="{084CCD7B-7F27-41BC-A579-3DE6947C02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0192" y="4389463"/>
            <a:ext cx="1080120" cy="1080120"/>
          </a:xfrm>
          <a:prstGeom prst="rect">
            <a:avLst/>
          </a:prstGeom>
        </p:spPr>
      </p:pic>
      <p:pic>
        <p:nvPicPr>
          <p:cNvPr id="5" name="Grafik 4" descr="Sanduhr 30% mit einfarbiger Füllung">
            <a:extLst>
              <a:ext uri="{FF2B5EF4-FFF2-40B4-BE49-F238E27FC236}">
                <a16:creationId xmlns:a16="http://schemas.microsoft.com/office/drawing/2014/main" id="{43226C31-86F5-45E2-9D85-EC459EC2E4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82221" y="2149500"/>
            <a:ext cx="914400" cy="914400"/>
          </a:xfrm>
          <a:prstGeom prst="rect">
            <a:avLst/>
          </a:prstGeom>
        </p:spPr>
      </p:pic>
    </p:spTree>
    <p:extLst>
      <p:ext uri="{BB962C8B-B14F-4D97-AF65-F5344CB8AC3E}">
        <p14:creationId xmlns:p14="http://schemas.microsoft.com/office/powerpoint/2010/main" val="2773723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altLang="de-DE" sz="3600" b="1" dirty="0"/>
              <a:t>Vorfreude auf die Schule!</a:t>
            </a:r>
            <a:endParaRPr lang="de-DE" sz="3600" b="1" dirty="0"/>
          </a:p>
        </p:txBody>
      </p:sp>
      <p:sp>
        <p:nvSpPr>
          <p:cNvPr id="3" name="Inhaltsplatzhalter 2"/>
          <p:cNvSpPr>
            <a:spLocks noGrp="1"/>
          </p:cNvSpPr>
          <p:nvPr>
            <p:ph idx="1"/>
          </p:nvPr>
        </p:nvSpPr>
        <p:spPr>
          <a:xfrm>
            <a:off x="462372" y="1769976"/>
            <a:ext cx="8219256" cy="4232448"/>
          </a:xfrm>
        </p:spPr>
        <p:txBody>
          <a:bodyPr>
            <a:normAutofit/>
          </a:bodyPr>
          <a:lstStyle/>
          <a:p>
            <a:pPr marL="0" indent="0">
              <a:lnSpc>
                <a:spcPct val="120000"/>
              </a:lnSpc>
              <a:buNone/>
            </a:pPr>
            <a:r>
              <a:rPr lang="de-DE" sz="2800" dirty="0"/>
              <a:t>Wenn das Kind die nötigen Voraussetzungen im körperlichen, im kognitiven, im sozial-emotionalen und im volitional-motivationalen Bereich mitbringt, wird es sich auf den Schulanfang freuen und mit Erfolgszuversicht starten können!</a:t>
            </a:r>
          </a:p>
          <a:p>
            <a:pPr marL="0" indent="0">
              <a:lnSpc>
                <a:spcPct val="120000"/>
              </a:lnSpc>
              <a:buNone/>
            </a:pPr>
            <a:r>
              <a:rPr lang="de-DE" sz="2800" dirty="0"/>
              <a:t>Sollten allerdings wichtige Kompetenzen in einzelnen Bereichen fehlen oder sehr schwach entwickelt sein…</a:t>
            </a:r>
          </a:p>
        </p:txBody>
      </p:sp>
      <p:pic>
        <p:nvPicPr>
          <p:cNvPr id="5" name="Grafik 4" descr="Daumen hoch-Zeichen mit einfarbiger Füllung">
            <a:extLst>
              <a:ext uri="{FF2B5EF4-FFF2-40B4-BE49-F238E27FC236}">
                <a16:creationId xmlns:a16="http://schemas.microsoft.com/office/drawing/2014/main" id="{3402B0A5-16CE-4A50-B67A-BC08E11F14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20272" y="3429000"/>
            <a:ext cx="914400" cy="914400"/>
          </a:xfrm>
          <a:prstGeom prst="rect">
            <a:avLst/>
          </a:prstGeom>
        </p:spPr>
      </p:pic>
    </p:spTree>
    <p:extLst>
      <p:ext uri="{BB962C8B-B14F-4D97-AF65-F5344CB8AC3E}">
        <p14:creationId xmlns:p14="http://schemas.microsoft.com/office/powerpoint/2010/main" val="3056379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2967075002"/>
              </p:ext>
            </p:extLst>
          </p:nvPr>
        </p:nvGraphicFramePr>
        <p:xfrm>
          <a:off x="457200" y="548680"/>
          <a:ext cx="8229600"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Gerade Verbindung mit Pfeil 5"/>
          <p:cNvCxnSpPr/>
          <p:nvPr/>
        </p:nvCxnSpPr>
        <p:spPr>
          <a:xfrm flipV="1">
            <a:off x="3635896" y="1608073"/>
            <a:ext cx="1966602" cy="337057"/>
          </a:xfrm>
          <a:prstGeom prst="curvedConnector3">
            <a:avLst>
              <a:gd name="adj1" fmla="val 50000"/>
            </a:avLst>
          </a:prstGeom>
          <a:ln w="762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7" name="Pfeil nach oben 6"/>
          <p:cNvSpPr/>
          <p:nvPr/>
        </p:nvSpPr>
        <p:spPr>
          <a:xfrm>
            <a:off x="467548" y="653039"/>
            <a:ext cx="3240361" cy="1368152"/>
          </a:xfrm>
          <a:prstGeom prst="upArrow">
            <a:avLst>
              <a:gd name="adj1" fmla="val 79621"/>
              <a:gd name="adj2" fmla="val 5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oben 7"/>
          <p:cNvSpPr/>
          <p:nvPr/>
        </p:nvSpPr>
        <p:spPr>
          <a:xfrm>
            <a:off x="5500043" y="653039"/>
            <a:ext cx="3240361" cy="1368152"/>
          </a:xfrm>
          <a:prstGeom prst="upArrow">
            <a:avLst>
              <a:gd name="adj1" fmla="val 79621"/>
              <a:gd name="adj2" fmla="val 5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100" name="Picture 4" descr="C:\Users\evabe\AppData\Local\Microsoft\Windows\INetCache\IE\QOJL1VXH\shine-158645_960_72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3682426" y="648104"/>
            <a:ext cx="622565" cy="697654"/>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evabe\AppData\Local\Microsoft\Windows\INetCache\IE\RQN1DJU9\Cosmic-eidex-herz.svg[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435229">
            <a:off x="4780789" y="771725"/>
            <a:ext cx="478364" cy="420829"/>
          </a:xfrm>
          <a:prstGeom prst="rect">
            <a:avLst/>
          </a:prstGeom>
          <a:noFill/>
          <a:extLst>
            <a:ext uri="{909E8E84-426E-40DD-AFC4-6F175D3DCCD1}">
              <a14:hiddenFill xmlns:a14="http://schemas.microsoft.com/office/drawing/2010/main">
                <a:solidFill>
                  <a:srgbClr val="FFFFFF"/>
                </a:solidFill>
              </a14:hiddenFill>
            </a:ext>
          </a:extLst>
        </p:spPr>
      </p:pic>
      <p:sp>
        <p:nvSpPr>
          <p:cNvPr id="3" name="Rechteck 2"/>
          <p:cNvSpPr/>
          <p:nvPr/>
        </p:nvSpPr>
        <p:spPr>
          <a:xfrm rot="18156170">
            <a:off x="1962110" y="4985306"/>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rot="15679496">
            <a:off x="815638" y="5199562"/>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rot="1091738">
            <a:off x="864796" y="2569302"/>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3042121" y="5048467"/>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p:cNvSpPr/>
          <p:nvPr/>
        </p:nvSpPr>
        <p:spPr>
          <a:xfrm rot="18438866">
            <a:off x="5510846" y="5269097"/>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p:cNvSpPr/>
          <p:nvPr/>
        </p:nvSpPr>
        <p:spPr>
          <a:xfrm>
            <a:off x="7164706" y="2617432"/>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p:cNvSpPr/>
          <p:nvPr/>
        </p:nvSpPr>
        <p:spPr>
          <a:xfrm rot="20392266">
            <a:off x="7025036" y="3507095"/>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p:cNvSpPr/>
          <p:nvPr/>
        </p:nvSpPr>
        <p:spPr>
          <a:xfrm rot="16200000">
            <a:off x="5754334" y="6101246"/>
            <a:ext cx="288032" cy="360040"/>
          </a:xfrm>
          <a:prstGeom prst="rect">
            <a:avLst/>
          </a:prstGeom>
          <a:solidFill>
            <a:srgbClr val="6BF572"/>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p:cNvSpPr/>
          <p:nvPr/>
        </p:nvSpPr>
        <p:spPr>
          <a:xfrm>
            <a:off x="7281207" y="6321550"/>
            <a:ext cx="288032" cy="360040"/>
          </a:xfrm>
          <a:prstGeom prst="rect">
            <a:avLst/>
          </a:prstGeom>
          <a:solidFill>
            <a:srgbClr val="60E66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p:cNvSpPr/>
          <p:nvPr/>
        </p:nvSpPr>
        <p:spPr>
          <a:xfrm rot="20556064">
            <a:off x="7745096" y="6076206"/>
            <a:ext cx="288032" cy="360040"/>
          </a:xfrm>
          <a:prstGeom prst="rect">
            <a:avLst/>
          </a:prstGeom>
          <a:solidFill>
            <a:srgbClr val="60E66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p:cNvSpPr/>
          <p:nvPr/>
        </p:nvSpPr>
        <p:spPr>
          <a:xfrm rot="3299726">
            <a:off x="8172756" y="6348869"/>
            <a:ext cx="288032" cy="360040"/>
          </a:xfrm>
          <a:prstGeom prst="rect">
            <a:avLst/>
          </a:prstGeom>
          <a:solidFill>
            <a:srgbClr val="60E66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p:cNvSpPr/>
          <p:nvPr/>
        </p:nvSpPr>
        <p:spPr>
          <a:xfrm>
            <a:off x="2863627" y="6101246"/>
            <a:ext cx="288032" cy="360040"/>
          </a:xfrm>
          <a:prstGeom prst="rect">
            <a:avLst/>
          </a:prstGeom>
          <a:solidFill>
            <a:srgbClr val="68EF4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p:cNvSpPr/>
          <p:nvPr/>
        </p:nvSpPr>
        <p:spPr>
          <a:xfrm rot="18274952">
            <a:off x="5164158" y="6069166"/>
            <a:ext cx="288032" cy="360040"/>
          </a:xfrm>
          <a:prstGeom prst="rect">
            <a:avLst/>
          </a:prstGeom>
          <a:solidFill>
            <a:srgbClr val="6BF572"/>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p:cNvSpPr/>
          <p:nvPr/>
        </p:nvSpPr>
        <p:spPr>
          <a:xfrm rot="18041705">
            <a:off x="3463497" y="6083778"/>
            <a:ext cx="288032" cy="360040"/>
          </a:xfrm>
          <a:prstGeom prst="rect">
            <a:avLst/>
          </a:prstGeom>
          <a:solidFill>
            <a:srgbClr val="68EF4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p:cNvSpPr/>
          <p:nvPr/>
        </p:nvSpPr>
        <p:spPr>
          <a:xfrm rot="1111595">
            <a:off x="656928" y="6256226"/>
            <a:ext cx="288032" cy="360040"/>
          </a:xfrm>
          <a:prstGeom prst="rect">
            <a:avLst/>
          </a:prstGeom>
          <a:solidFill>
            <a:srgbClr val="7DF15D"/>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rot="15516393">
            <a:off x="1098401" y="6053639"/>
            <a:ext cx="288032" cy="360040"/>
          </a:xfrm>
          <a:prstGeom prst="rect">
            <a:avLst/>
          </a:prstGeom>
          <a:solidFill>
            <a:srgbClr val="7DF15D"/>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p:cNvSpPr/>
          <p:nvPr/>
        </p:nvSpPr>
        <p:spPr>
          <a:xfrm>
            <a:off x="1521024" y="6270100"/>
            <a:ext cx="288032" cy="360040"/>
          </a:xfrm>
          <a:prstGeom prst="rect">
            <a:avLst/>
          </a:prstGeom>
          <a:solidFill>
            <a:srgbClr val="7DF15D"/>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p:cNvSpPr/>
          <p:nvPr/>
        </p:nvSpPr>
        <p:spPr>
          <a:xfrm rot="7679975">
            <a:off x="2030104" y="6069166"/>
            <a:ext cx="288032" cy="360040"/>
          </a:xfrm>
          <a:prstGeom prst="rect">
            <a:avLst/>
          </a:prstGeom>
          <a:solidFill>
            <a:srgbClr val="7DF15D"/>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12105482-988F-4618-8431-8874876563ED}"/>
              </a:ext>
            </a:extLst>
          </p:cNvPr>
          <p:cNvSpPr/>
          <p:nvPr/>
        </p:nvSpPr>
        <p:spPr>
          <a:xfrm rot="9281989">
            <a:off x="3971237" y="2701296"/>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a:extLst>
              <a:ext uri="{FF2B5EF4-FFF2-40B4-BE49-F238E27FC236}">
                <a16:creationId xmlns:a16="http://schemas.microsoft.com/office/drawing/2014/main" id="{DFCBC715-C884-4F4B-93E2-44E5D63B225F}"/>
              </a:ext>
            </a:extLst>
          </p:cNvPr>
          <p:cNvSpPr/>
          <p:nvPr/>
        </p:nvSpPr>
        <p:spPr>
          <a:xfrm rot="20409825">
            <a:off x="4029866" y="6229615"/>
            <a:ext cx="288032" cy="360040"/>
          </a:xfrm>
          <a:prstGeom prst="rect">
            <a:avLst/>
          </a:prstGeom>
          <a:solidFill>
            <a:srgbClr val="68EF4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755EB71D-EAE0-4D93-856E-524850FB4490}"/>
              </a:ext>
            </a:extLst>
          </p:cNvPr>
          <p:cNvSpPr/>
          <p:nvPr/>
        </p:nvSpPr>
        <p:spPr>
          <a:xfrm rot="1165325">
            <a:off x="7281207" y="5292449"/>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A76F1AEE-97F9-4BB2-B7B3-79911713A0FE}"/>
              </a:ext>
            </a:extLst>
          </p:cNvPr>
          <p:cNvSpPr/>
          <p:nvPr/>
        </p:nvSpPr>
        <p:spPr>
          <a:xfrm rot="1338453">
            <a:off x="6846264" y="6035013"/>
            <a:ext cx="288032" cy="360040"/>
          </a:xfrm>
          <a:prstGeom prst="rect">
            <a:avLst/>
          </a:prstGeom>
          <a:solidFill>
            <a:srgbClr val="60E663"/>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2" name="Grafik 51" descr="Kind mit Ballon mit einfarbiger Füllung">
            <a:extLst>
              <a:ext uri="{FF2B5EF4-FFF2-40B4-BE49-F238E27FC236}">
                <a16:creationId xmlns:a16="http://schemas.microsoft.com/office/drawing/2014/main" id="{2C754124-97EA-4C50-8812-A843942167D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5829" y="2828723"/>
            <a:ext cx="914400" cy="914400"/>
          </a:xfrm>
          <a:prstGeom prst="rect">
            <a:avLst/>
          </a:prstGeom>
        </p:spPr>
      </p:pic>
      <p:sp>
        <p:nvSpPr>
          <p:cNvPr id="13" name="Rechteck 12"/>
          <p:cNvSpPr/>
          <p:nvPr/>
        </p:nvSpPr>
        <p:spPr>
          <a:xfrm>
            <a:off x="1232992" y="3259149"/>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3" name="Grafik 52" descr="Kopf mit Zahnrädern mit einfarbiger Füllung">
            <a:extLst>
              <a:ext uri="{FF2B5EF4-FFF2-40B4-BE49-F238E27FC236}">
                <a16:creationId xmlns:a16="http://schemas.microsoft.com/office/drawing/2014/main" id="{69D63244-502C-41E2-B82E-300BEDF9AE0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083293" y="3105616"/>
            <a:ext cx="821271" cy="821271"/>
          </a:xfrm>
          <a:prstGeom prst="rect">
            <a:avLst/>
          </a:prstGeom>
        </p:spPr>
      </p:pic>
      <p:sp>
        <p:nvSpPr>
          <p:cNvPr id="17" name="Rechteck 16"/>
          <p:cNvSpPr/>
          <p:nvPr/>
        </p:nvSpPr>
        <p:spPr>
          <a:xfrm rot="17802612">
            <a:off x="3196444" y="3354811"/>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4" name="Grafik 53" descr="Kinder mit einfarbiger Füllung">
            <a:extLst>
              <a:ext uri="{FF2B5EF4-FFF2-40B4-BE49-F238E27FC236}">
                <a16:creationId xmlns:a16="http://schemas.microsoft.com/office/drawing/2014/main" id="{0CC1A8A6-2D8B-4C40-8509-2222D68A76C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159896" y="2876516"/>
            <a:ext cx="1032892" cy="1032892"/>
          </a:xfrm>
          <a:prstGeom prst="rect">
            <a:avLst/>
          </a:prstGeom>
        </p:spPr>
      </p:pic>
      <p:sp>
        <p:nvSpPr>
          <p:cNvPr id="18" name="Rechteck 17"/>
          <p:cNvSpPr/>
          <p:nvPr/>
        </p:nvSpPr>
        <p:spPr>
          <a:xfrm rot="16200000">
            <a:off x="5532325" y="3044123"/>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5" name="Grafik 54" descr="Ambition mit einfarbiger Füllung">
            <a:extLst>
              <a:ext uri="{FF2B5EF4-FFF2-40B4-BE49-F238E27FC236}">
                <a16:creationId xmlns:a16="http://schemas.microsoft.com/office/drawing/2014/main" id="{46BDD302-78BF-4AA3-BB15-64370A500D8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308722" y="2910249"/>
            <a:ext cx="914400" cy="914400"/>
          </a:xfrm>
          <a:prstGeom prst="rect">
            <a:avLst/>
          </a:prstGeom>
        </p:spPr>
      </p:pic>
      <p:sp>
        <p:nvSpPr>
          <p:cNvPr id="25" name="Rechteck 24"/>
          <p:cNvSpPr/>
          <p:nvPr/>
        </p:nvSpPr>
        <p:spPr>
          <a:xfrm rot="3348679">
            <a:off x="7650920" y="2883091"/>
            <a:ext cx="288032" cy="360040"/>
          </a:xfrm>
          <a:prstGeom prst="rect">
            <a:avLst/>
          </a:prstGeom>
          <a:solidFill>
            <a:schemeClr val="bg1"/>
          </a:solidFill>
          <a:ln>
            <a:noFill/>
          </a:ln>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4117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altLang="de-DE" sz="3600" b="1" dirty="0"/>
              <a:t>Vorfreude auf die Schule?</a:t>
            </a:r>
            <a:endParaRPr lang="de-DE" sz="3600" b="1" dirty="0"/>
          </a:p>
        </p:txBody>
      </p:sp>
      <p:sp>
        <p:nvSpPr>
          <p:cNvPr id="3" name="Inhaltsplatzhalter 2"/>
          <p:cNvSpPr>
            <a:spLocks noGrp="1"/>
          </p:cNvSpPr>
          <p:nvPr>
            <p:ph idx="1"/>
          </p:nvPr>
        </p:nvSpPr>
        <p:spPr>
          <a:xfrm>
            <a:off x="457200" y="1788840"/>
            <a:ext cx="8219256" cy="4232448"/>
          </a:xfrm>
        </p:spPr>
        <p:txBody>
          <a:bodyPr>
            <a:normAutofit/>
          </a:bodyPr>
          <a:lstStyle/>
          <a:p>
            <a:pPr marL="0" indent="0">
              <a:lnSpc>
                <a:spcPct val="120000"/>
              </a:lnSpc>
              <a:buNone/>
            </a:pPr>
            <a:r>
              <a:rPr lang="de-DE" sz="2800" dirty="0"/>
              <a:t>… dann kann das den Schulerfolg des Kindes massiv behindern und ihm die Freude an der Schule und dem Unterricht nehmen. </a:t>
            </a:r>
          </a:p>
          <a:p>
            <a:pPr marL="0" indent="0">
              <a:lnSpc>
                <a:spcPct val="120000"/>
              </a:lnSpc>
              <a:buNone/>
            </a:pPr>
            <a:r>
              <a:rPr lang="de-DE" sz="2800" dirty="0"/>
              <a:t>Dann sind wir herausgefordert, in der Kooperation von Familie, </a:t>
            </a:r>
            <a:r>
              <a:rPr lang="de-DE" sz="2800" dirty="0" err="1"/>
              <a:t>KiGa</a:t>
            </a:r>
            <a:r>
              <a:rPr lang="de-DE" sz="2800" dirty="0"/>
              <a:t> und Schule Möglichkeiten zu finden, wie das Kind bestmöglich in seiner Entwicklung gefördert werden kann, damit der Schulanfang erfolgreich wird.</a:t>
            </a:r>
          </a:p>
        </p:txBody>
      </p:sp>
    </p:spTree>
    <p:extLst>
      <p:ext uri="{BB962C8B-B14F-4D97-AF65-F5344CB8AC3E}">
        <p14:creationId xmlns:p14="http://schemas.microsoft.com/office/powerpoint/2010/main" val="176336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a:solidFill>
                  <a:srgbClr val="C00000"/>
                </a:solidFill>
              </a:rPr>
              <a:t>Elterninformationen 2022</a:t>
            </a:r>
            <a:endParaRPr lang="de-DE" sz="4000" b="1" dirty="0">
              <a:solidFill>
                <a:srgbClr val="C00000"/>
              </a:solidFill>
            </a:endParaRP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200" dirty="0">
                <a:solidFill>
                  <a:srgbClr val="FF0000"/>
                </a:solidFill>
              </a:rPr>
              <a:t>Schulanmeldung</a:t>
            </a:r>
          </a:p>
          <a:p>
            <a:pPr marL="742950" indent="-742950" algn="just">
              <a:buFont typeface="+mj-lt"/>
              <a:buAutoNum type="arabicPeriod"/>
            </a:pPr>
            <a:r>
              <a:rPr lang="de-DE" sz="2200" dirty="0">
                <a:solidFill>
                  <a:srgbClr val="FFC000"/>
                </a:solidFill>
              </a:rPr>
              <a:t>Kooperation Schule – Kindergarten </a:t>
            </a:r>
          </a:p>
          <a:p>
            <a:pPr marL="742950" indent="-742950">
              <a:buFont typeface="+mj-lt"/>
              <a:buAutoNum type="arabicPeriod"/>
            </a:pPr>
            <a:r>
              <a:rPr lang="de-DE" sz="2200" dirty="0">
                <a:solidFill>
                  <a:srgbClr val="92D050"/>
                </a:solidFill>
              </a:rPr>
              <a:t>Was ein Kind können sollte</a:t>
            </a:r>
          </a:p>
          <a:p>
            <a:pPr marL="742950" indent="-742950">
              <a:buFont typeface="+mj-lt"/>
              <a:buAutoNum type="arabicPeriod"/>
            </a:pPr>
            <a:endParaRPr lang="de-DE" sz="2200" dirty="0">
              <a:solidFill>
                <a:srgbClr val="92D050"/>
              </a:solidFill>
            </a:endParaRPr>
          </a:p>
          <a:p>
            <a:pPr marL="742950" indent="-742950">
              <a:buFont typeface="+mj-lt"/>
              <a:buAutoNum type="arabicPeriod"/>
            </a:pPr>
            <a:r>
              <a:rPr lang="de-DE" sz="4400" dirty="0">
                <a:solidFill>
                  <a:srgbClr val="00B050"/>
                </a:solidFill>
              </a:rPr>
              <a:t>Schulbetrieb Halbtag/Ganztag</a:t>
            </a:r>
          </a:p>
          <a:p>
            <a:pPr marL="742950" indent="-742950">
              <a:buFont typeface="+mj-lt"/>
              <a:buAutoNum type="arabicPeriod"/>
            </a:pPr>
            <a:endParaRPr lang="de-DE" sz="2200" dirty="0">
              <a:solidFill>
                <a:srgbClr val="00B0F0"/>
              </a:solidFill>
            </a:endParaRPr>
          </a:p>
          <a:p>
            <a:pPr marL="742950" indent="-742950">
              <a:buFont typeface="+mj-lt"/>
              <a:buAutoNum type="arabicPeriod"/>
            </a:pPr>
            <a:r>
              <a:rPr lang="de-DE" sz="2200" dirty="0">
                <a:solidFill>
                  <a:srgbClr val="00B0F0"/>
                </a:solidFill>
              </a:rPr>
              <a:t>Montessori-Profil</a:t>
            </a:r>
          </a:p>
          <a:p>
            <a:pPr marL="742950" indent="-742950">
              <a:buFont typeface="+mj-lt"/>
              <a:buAutoNum type="arabicPeriod"/>
            </a:pPr>
            <a:r>
              <a:rPr lang="de-DE" sz="2200" dirty="0">
                <a:solidFill>
                  <a:srgbClr val="0070C0"/>
                </a:solidFill>
              </a:rPr>
              <a:t>Anfangsunterricht</a:t>
            </a: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487007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77160-ED85-4285-9FEE-95CDA204462C}"/>
              </a:ext>
            </a:extLst>
          </p:cNvPr>
          <p:cNvSpPr>
            <a:spLocks noGrp="1"/>
          </p:cNvSpPr>
          <p:nvPr>
            <p:ph type="title"/>
          </p:nvPr>
        </p:nvSpPr>
        <p:spPr>
          <a:xfrm>
            <a:off x="628650" y="365127"/>
            <a:ext cx="7886700" cy="1283792"/>
          </a:xfrm>
        </p:spPr>
        <p:txBody>
          <a:bodyPr>
            <a:normAutofit/>
          </a:bodyPr>
          <a:lstStyle/>
          <a:p>
            <a:pPr algn="ctr"/>
            <a:r>
              <a:rPr lang="de-DE" sz="3600" b="1" dirty="0">
                <a:solidFill>
                  <a:srgbClr val="00B050"/>
                </a:solidFill>
              </a:rPr>
              <a:t>4. Schulbetrieb Halbtag / Ganztag</a:t>
            </a:r>
          </a:p>
        </p:txBody>
      </p:sp>
      <p:sp>
        <p:nvSpPr>
          <p:cNvPr id="3" name="Inhaltsplatzhalter 2">
            <a:extLst>
              <a:ext uri="{FF2B5EF4-FFF2-40B4-BE49-F238E27FC236}">
                <a16:creationId xmlns:a16="http://schemas.microsoft.com/office/drawing/2014/main" id="{AE14C7F0-F0C8-4E24-A5F2-19E9AECE6B1E}"/>
              </a:ext>
            </a:extLst>
          </p:cNvPr>
          <p:cNvSpPr>
            <a:spLocks noGrp="1"/>
          </p:cNvSpPr>
          <p:nvPr>
            <p:ph idx="1"/>
          </p:nvPr>
        </p:nvSpPr>
        <p:spPr>
          <a:xfrm>
            <a:off x="628650" y="1648919"/>
            <a:ext cx="7886700" cy="4528044"/>
          </a:xfrm>
        </p:spPr>
        <p:txBody>
          <a:bodyPr>
            <a:normAutofit lnSpcReduction="10000"/>
          </a:bodyPr>
          <a:lstStyle/>
          <a:p>
            <a:pPr marL="0" indent="0">
              <a:lnSpc>
                <a:spcPct val="100000"/>
              </a:lnSpc>
              <a:buNone/>
            </a:pPr>
            <a:r>
              <a:rPr lang="de-DE" sz="2800" dirty="0"/>
              <a:t>Die Schlossbergschule ist eine </a:t>
            </a:r>
            <a:r>
              <a:rPr lang="de-DE" sz="2800" b="1" dirty="0"/>
              <a:t>Ganztagesschule in </a:t>
            </a:r>
            <a:r>
              <a:rPr lang="de-DE" sz="2800" b="1" dirty="0" err="1"/>
              <a:t>Wahlform</a:t>
            </a:r>
            <a:r>
              <a:rPr lang="de-DE" sz="2800" dirty="0"/>
              <a:t>. Der Unterricht findet für </a:t>
            </a:r>
            <a:r>
              <a:rPr lang="de-DE" sz="2800" b="1" dirty="0"/>
              <a:t>alle</a:t>
            </a:r>
            <a:r>
              <a:rPr lang="de-DE" sz="2800" dirty="0"/>
              <a:t> Kinder vor-mittags </a:t>
            </a:r>
            <a:r>
              <a:rPr lang="de-DE" sz="2800" b="1" dirty="0"/>
              <a:t>von 8 bis 12 / 12.45 Uhr </a:t>
            </a:r>
            <a:r>
              <a:rPr lang="de-DE" sz="2800" dirty="0"/>
              <a:t>sowie am Dienstag- und Donnerstagnachmittag </a:t>
            </a:r>
            <a:r>
              <a:rPr lang="de-DE" sz="2800" b="1" dirty="0"/>
              <a:t>von 13.30-15 Uhr </a:t>
            </a:r>
            <a:r>
              <a:rPr lang="de-DE" sz="2800" dirty="0"/>
              <a:t>statt. </a:t>
            </a:r>
          </a:p>
          <a:p>
            <a:pPr marL="0" indent="0">
              <a:lnSpc>
                <a:spcPct val="100000"/>
              </a:lnSpc>
              <a:buNone/>
            </a:pPr>
            <a:r>
              <a:rPr lang="de-DE" sz="2800" b="1" dirty="0"/>
              <a:t>Sie entscheiden</a:t>
            </a:r>
            <a:r>
              <a:rPr lang="de-DE" sz="2800" dirty="0"/>
              <a:t>, ob ihr Kind nur zum Unterricht in die Schule kommt (</a:t>
            </a:r>
            <a:r>
              <a:rPr lang="de-DE" sz="2800" b="1" dirty="0"/>
              <a:t>Halbtag</a:t>
            </a:r>
            <a:r>
              <a:rPr lang="de-DE" sz="2800" dirty="0"/>
              <a:t>), oder ob es am Die / Mi / Do von 8-16 Uhr in der Schule bleibt (</a:t>
            </a:r>
            <a:r>
              <a:rPr lang="de-DE" sz="2800" b="1" dirty="0"/>
              <a:t>Ganztag</a:t>
            </a:r>
            <a:r>
              <a:rPr lang="de-DE" sz="2800" dirty="0"/>
              <a:t>). </a:t>
            </a:r>
          </a:p>
          <a:p>
            <a:pPr marL="0" indent="0">
              <a:lnSpc>
                <a:spcPct val="100000"/>
              </a:lnSpc>
              <a:buNone/>
            </a:pPr>
            <a:r>
              <a:rPr lang="de-DE" sz="2800" dirty="0"/>
              <a:t>Von 7-8 und 16-17 Uhr gibt es eine kostenpflichtige Betreuung (SAK), ebenso Mo und Fr von 12-17 Uhr.</a:t>
            </a:r>
          </a:p>
          <a:p>
            <a:pPr marL="0" indent="0">
              <a:lnSpc>
                <a:spcPct val="100000"/>
              </a:lnSpc>
              <a:buNone/>
            </a:pPr>
            <a:r>
              <a:rPr lang="de-DE" sz="2800" dirty="0"/>
              <a:t>Unsere Schulwoche gestaltet sich folgendermaßen:</a:t>
            </a:r>
          </a:p>
        </p:txBody>
      </p:sp>
    </p:spTree>
    <p:extLst>
      <p:ext uri="{BB962C8B-B14F-4D97-AF65-F5344CB8AC3E}">
        <p14:creationId xmlns:p14="http://schemas.microsoft.com/office/powerpoint/2010/main" val="811052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4800" dirty="0">
                <a:solidFill>
                  <a:srgbClr val="FF0000"/>
                </a:solidFill>
              </a:rPr>
              <a:t>Schulanmeldung</a:t>
            </a:r>
          </a:p>
          <a:p>
            <a:pPr marL="742950" indent="-742950">
              <a:buFont typeface="+mj-lt"/>
              <a:buAutoNum type="arabicPeriod"/>
            </a:pPr>
            <a:endParaRPr lang="de-DE" sz="2200" dirty="0">
              <a:solidFill>
                <a:srgbClr val="FFC000"/>
              </a:solidFill>
            </a:endParaRPr>
          </a:p>
          <a:p>
            <a:pPr marL="742950" indent="-742950">
              <a:buFont typeface="+mj-lt"/>
              <a:buAutoNum type="arabicPeriod"/>
            </a:pPr>
            <a:r>
              <a:rPr lang="de-DE" sz="2200" dirty="0">
                <a:solidFill>
                  <a:srgbClr val="FFC000"/>
                </a:solidFill>
              </a:rPr>
              <a:t>Kooperation Schule – Kindergarten </a:t>
            </a:r>
          </a:p>
          <a:p>
            <a:pPr marL="742950" indent="-742950">
              <a:buFont typeface="+mj-lt"/>
              <a:buAutoNum type="arabicPeriod"/>
            </a:pPr>
            <a:r>
              <a:rPr lang="de-DE" sz="2200" dirty="0">
                <a:solidFill>
                  <a:srgbClr val="92D050"/>
                </a:solidFill>
              </a:rPr>
              <a:t>Was ein Kind können sollte</a:t>
            </a:r>
          </a:p>
          <a:p>
            <a:pPr marL="742950" indent="-742950">
              <a:buFont typeface="+mj-lt"/>
              <a:buAutoNum type="arabicPeriod"/>
            </a:pPr>
            <a:r>
              <a:rPr lang="de-DE" sz="2200" dirty="0">
                <a:solidFill>
                  <a:srgbClr val="00B050"/>
                </a:solidFill>
              </a:rPr>
              <a:t>Schulbetrieb Halbtag/Ganztag</a:t>
            </a:r>
          </a:p>
          <a:p>
            <a:pPr marL="742950" indent="-742950">
              <a:buFont typeface="+mj-lt"/>
              <a:buAutoNum type="arabicPeriod"/>
            </a:pPr>
            <a:r>
              <a:rPr lang="de-DE" sz="2200" dirty="0">
                <a:solidFill>
                  <a:srgbClr val="00B0F0"/>
                </a:solidFill>
              </a:rPr>
              <a:t>Montessori-Profil</a:t>
            </a:r>
          </a:p>
          <a:p>
            <a:pPr marL="742950" indent="-742950">
              <a:buFont typeface="+mj-lt"/>
              <a:buAutoNum type="arabicPeriod"/>
            </a:pPr>
            <a:r>
              <a:rPr lang="de-DE" sz="2200" dirty="0">
                <a:solidFill>
                  <a:srgbClr val="0070C0"/>
                </a:solidFill>
              </a:rPr>
              <a:t>Anfangsunterricht</a:t>
            </a: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2088113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                                            </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116591863"/>
              </p:ext>
            </p:extLst>
          </p:nvPr>
        </p:nvGraphicFramePr>
        <p:xfrm>
          <a:off x="359532" y="420898"/>
          <a:ext cx="8424936" cy="6005452"/>
        </p:xfrm>
        <a:graphic>
          <a:graphicData uri="http://schemas.openxmlformats.org/drawingml/2006/table">
            <a:tbl>
              <a:tblPr/>
              <a:tblGrid>
                <a:gridCol w="212394">
                  <a:extLst>
                    <a:ext uri="{9D8B030D-6E8A-4147-A177-3AD203B41FA5}">
                      <a16:colId xmlns:a16="http://schemas.microsoft.com/office/drawing/2014/main" val="20000"/>
                    </a:ext>
                  </a:extLst>
                </a:gridCol>
                <a:gridCol w="1203562">
                  <a:extLst>
                    <a:ext uri="{9D8B030D-6E8A-4147-A177-3AD203B41FA5}">
                      <a16:colId xmlns:a16="http://schemas.microsoft.com/office/drawing/2014/main" val="20001"/>
                    </a:ext>
                  </a:extLst>
                </a:gridCol>
                <a:gridCol w="1401796">
                  <a:extLst>
                    <a:ext uri="{9D8B030D-6E8A-4147-A177-3AD203B41FA5}">
                      <a16:colId xmlns:a16="http://schemas.microsoft.com/office/drawing/2014/main" val="20002"/>
                    </a:ext>
                  </a:extLst>
                </a:gridCol>
                <a:gridCol w="1401796">
                  <a:extLst>
                    <a:ext uri="{9D8B030D-6E8A-4147-A177-3AD203B41FA5}">
                      <a16:colId xmlns:a16="http://schemas.microsoft.com/office/drawing/2014/main" val="20003"/>
                    </a:ext>
                  </a:extLst>
                </a:gridCol>
                <a:gridCol w="1401796">
                  <a:extLst>
                    <a:ext uri="{9D8B030D-6E8A-4147-A177-3AD203B41FA5}">
                      <a16:colId xmlns:a16="http://schemas.microsoft.com/office/drawing/2014/main" val="20004"/>
                    </a:ext>
                  </a:extLst>
                </a:gridCol>
                <a:gridCol w="1401796">
                  <a:extLst>
                    <a:ext uri="{9D8B030D-6E8A-4147-A177-3AD203B41FA5}">
                      <a16:colId xmlns:a16="http://schemas.microsoft.com/office/drawing/2014/main" val="20005"/>
                    </a:ext>
                  </a:extLst>
                </a:gridCol>
                <a:gridCol w="1401796">
                  <a:extLst>
                    <a:ext uri="{9D8B030D-6E8A-4147-A177-3AD203B41FA5}">
                      <a16:colId xmlns:a16="http://schemas.microsoft.com/office/drawing/2014/main" val="20006"/>
                    </a:ext>
                  </a:extLst>
                </a:gridCol>
              </a:tblGrid>
              <a:tr h="379271">
                <a:tc>
                  <a:txBody>
                    <a:bodyPr/>
                    <a:lstStyle/>
                    <a:p>
                      <a:pPr algn="ctr" fontAlgn="t"/>
                      <a:endParaRPr lang="de-DE" sz="24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Zeit</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Montag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Dienstag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Mittwoch</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Donnerstag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Freitag</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0424">
                <a:tc>
                  <a:txBody>
                    <a:bodyPr/>
                    <a:lstStyle/>
                    <a:p>
                      <a:pPr algn="ctr" fontAlgn="t"/>
                      <a:endParaRPr lang="de-DE" sz="24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1600" b="0" i="0" u="none" strike="noStrike" dirty="0">
                          <a:solidFill>
                            <a:srgbClr val="000000"/>
                          </a:solidFill>
                          <a:effectLst/>
                          <a:latin typeface="Calibri"/>
                        </a:rPr>
                        <a:t>7.00-8.00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highlight>
                            <a:srgbClr val="C0C0C0"/>
                          </a:highlight>
                          <a:uLnTx/>
                          <a:uFillTx/>
                          <a:latin typeface="+mn-lt"/>
                          <a:ea typeface="+mn-ea"/>
                          <a:cs typeface="+mn-cs"/>
                        </a:rPr>
                        <a:t>betreute Freizeit (kostenpflichtig)</a:t>
                      </a:r>
                      <a:endParaRPr lang="de-DE" sz="2000" b="0" i="0" u="none" strike="noStrike" dirty="0">
                        <a:solidFill>
                          <a:srgbClr val="000000"/>
                        </a:solidFill>
                        <a:effectLst/>
                        <a:highlight>
                          <a:srgbClr val="C0C0C0"/>
                        </a:highlight>
                        <a:latin typeface="Calibri"/>
                      </a:endParaRP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ctr" fontAlgn="t"/>
                      <a:endParaRPr lang="de-DE" sz="20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t"/>
                      <a:endParaRPr lang="de-DE" sz="20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t"/>
                      <a:endParaRPr lang="de-DE" sz="20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t"/>
                      <a:endParaRPr lang="de-DE" sz="20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4191">
                <a:tc>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8.00-8.30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chemeClr val="tx1"/>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chemeClr val="tx1"/>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chemeClr val="tx1"/>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chemeClr val="tx1"/>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chemeClr val="tx1"/>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88277">
                <a:tc>
                  <a:txBody>
                    <a:bodyPr/>
                    <a:lstStyle/>
                    <a:p>
                      <a:pPr algn="ctr" fontAlgn="ctr"/>
                      <a:r>
                        <a:rPr lang="de-DE" sz="1800" b="0" i="0" u="none" strike="noStrike" dirty="0">
                          <a:solidFill>
                            <a:srgbClr val="000000"/>
                          </a:solidFill>
                          <a:effectLst/>
                          <a:latin typeface="Calibri"/>
                        </a:rPr>
                        <a:t>1.</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8.30-9.15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400" b="0" i="0" u="none" strike="noStrike" dirty="0">
                          <a:solidFill>
                            <a:srgbClr val="000000"/>
                          </a:solidFill>
                          <a:effectLst/>
                          <a:latin typeface="Calibri"/>
                        </a:rPr>
                        <a:t>1. Unterrichtsblock</a:t>
                      </a:r>
                      <a:r>
                        <a:rPr lang="de-DE" sz="1800" b="0" i="0" u="none" strike="noStrike" dirty="0">
                          <a:solidFill>
                            <a:srgbClr val="000000"/>
                          </a:solidFill>
                          <a:effectLst/>
                          <a:latin typeface="Calibri"/>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3"/>
                  </a:ext>
                </a:extLst>
              </a:tr>
              <a:tr h="488277">
                <a:tc>
                  <a:txBody>
                    <a:bodyPr/>
                    <a:lstStyle/>
                    <a:p>
                      <a:pPr algn="ctr" fontAlgn="ctr"/>
                      <a:r>
                        <a:rPr lang="de-DE" sz="1800" b="0" i="0" u="none" strike="noStrike" dirty="0">
                          <a:solidFill>
                            <a:srgbClr val="000000"/>
                          </a:solidFill>
                          <a:effectLst/>
                          <a:latin typeface="Calibri"/>
                        </a:rPr>
                        <a:t>2.</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9.15-10.00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4"/>
                  </a:ext>
                </a:extLst>
              </a:tr>
              <a:tr h="286372">
                <a:tc>
                  <a:txBody>
                    <a:bodyPr/>
                    <a:lstStyle/>
                    <a:p>
                      <a:pPr algn="ctr" fontAlgn="ctr"/>
                      <a:endParaRPr lang="de-DE" sz="18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a:solidFill>
                            <a:srgbClr val="000000"/>
                          </a:solidFill>
                          <a:effectLst/>
                          <a:latin typeface="Calibri"/>
                        </a:rPr>
                        <a:t>10.00-10.30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800" b="0" i="1" u="none" strike="noStrike" dirty="0">
                          <a:solidFill>
                            <a:srgbClr val="C00000"/>
                          </a:solidFill>
                          <a:effectLst/>
                          <a:latin typeface="Calibri"/>
                        </a:rPr>
                        <a:t>Bewegungs- und Spielpause</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extLst>
                  <a:ext uri="{0D108BD9-81ED-4DB2-BD59-A6C34878D82A}">
                    <a16:rowId xmlns:a16="http://schemas.microsoft.com/office/drawing/2014/main" val="10005"/>
                  </a:ext>
                </a:extLst>
              </a:tr>
              <a:tr h="384874">
                <a:tc>
                  <a:txBody>
                    <a:bodyPr/>
                    <a:lstStyle/>
                    <a:p>
                      <a:pPr algn="ctr" fontAlgn="ctr"/>
                      <a:r>
                        <a:rPr lang="de-DE" sz="1800" b="0" i="0" u="none" strike="noStrike" dirty="0">
                          <a:solidFill>
                            <a:srgbClr val="000000"/>
                          </a:solidFill>
                          <a:effectLst/>
                          <a:latin typeface="Calibri"/>
                        </a:rPr>
                        <a:t>3.</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10.30-11.15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de-DE" sz="1400" b="0" i="0" u="none" strike="noStrike" dirty="0">
                          <a:solidFill>
                            <a:srgbClr val="000000"/>
                          </a:solidFill>
                          <a:effectLst/>
                          <a:latin typeface="Calibri"/>
                        </a:rPr>
                        <a:t>2.</a:t>
                      </a:r>
                    </a:p>
                    <a:p>
                      <a:pPr algn="ctr" fontAlgn="ctr"/>
                      <a:r>
                        <a:rPr lang="de-DE" sz="1400" b="0" i="0" u="none" strike="noStrike" dirty="0">
                          <a:solidFill>
                            <a:srgbClr val="000000"/>
                          </a:solidFill>
                          <a:effectLst/>
                          <a:latin typeface="Calibri"/>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extLst>
                  <a:ext uri="{0D108BD9-81ED-4DB2-BD59-A6C34878D82A}">
                    <a16:rowId xmlns:a16="http://schemas.microsoft.com/office/drawing/2014/main" val="10006"/>
                  </a:ext>
                </a:extLst>
              </a:tr>
              <a:tr h="452203">
                <a:tc>
                  <a:txBody>
                    <a:bodyPr/>
                    <a:lstStyle/>
                    <a:p>
                      <a:pPr algn="ctr" fontAlgn="ctr"/>
                      <a:r>
                        <a:rPr lang="de-DE" sz="1800" b="0" i="0" u="none" strike="noStrike" dirty="0">
                          <a:solidFill>
                            <a:srgbClr val="000000"/>
                          </a:solidFill>
                          <a:effectLst/>
                          <a:latin typeface="Calibri"/>
                        </a:rPr>
                        <a:t>4.</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11.15-12.00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vMerge="1">
                  <a:txBody>
                    <a:bodyPr/>
                    <a:lstStyle/>
                    <a:p>
                      <a:pPr algn="ctr" fontAlgn="ctr"/>
                      <a:endParaRPr lang="de-DE" sz="1800" b="0" i="0" u="none" strike="noStrike" dirty="0">
                        <a:solidFill>
                          <a:srgbClr val="FFC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7"/>
                  </a:ext>
                </a:extLst>
              </a:tr>
              <a:tr h="376836">
                <a:tc>
                  <a:txBody>
                    <a:bodyPr/>
                    <a:lstStyle/>
                    <a:p>
                      <a:pPr algn="ctr" fontAlgn="ctr"/>
                      <a:r>
                        <a:rPr lang="de-DE" sz="1800" b="0" i="0" u="none" strike="noStrike">
                          <a:solidFill>
                            <a:srgbClr val="000000"/>
                          </a:solidFill>
                          <a:effectLst/>
                          <a:latin typeface="Calibri"/>
                        </a:rPr>
                        <a:t>5.</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12.00-12.45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800" b="0" i="1" u="none" strike="noStrike" dirty="0">
                          <a:solidFill>
                            <a:srgbClr val="C00000"/>
                          </a:solidFill>
                          <a:effectLst/>
                          <a:latin typeface="Calibri"/>
                        </a:rPr>
                        <a:t>Mittagspause</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800" b="0" i="1" u="none" strike="noStrike" dirty="0">
                          <a:solidFill>
                            <a:srgbClr val="C00000"/>
                          </a:solidFill>
                          <a:effectLst/>
                          <a:latin typeface="Calibri"/>
                        </a:rPr>
                        <a:t>Mittagspause</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extLst>
                  <a:ext uri="{0D108BD9-81ED-4DB2-BD59-A6C34878D82A}">
                    <a16:rowId xmlns:a16="http://schemas.microsoft.com/office/drawing/2014/main" val="498173163"/>
                  </a:ext>
                </a:extLst>
              </a:tr>
              <a:tr h="452203">
                <a:tc>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a:solidFill>
                            <a:srgbClr val="000000"/>
                          </a:solidFill>
                          <a:effectLst/>
                          <a:latin typeface="Calibri"/>
                        </a:rPr>
                        <a:t>12.45-13.30</a:t>
                      </a:r>
                      <a:endParaRPr lang="de-DE" sz="16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de-DE" sz="1400" b="0" i="0" u="none" strike="noStrike" dirty="0">
                          <a:solidFill>
                            <a:srgbClr val="000000"/>
                          </a:solidFill>
                          <a:effectLst/>
                          <a:highlight>
                            <a:srgbClr val="C0C0C0"/>
                          </a:highlight>
                          <a:latin typeface="Calibri"/>
                        </a:rPr>
                        <a:t>betreute Freizeit</a:t>
                      </a:r>
                    </a:p>
                    <a:p>
                      <a:pPr algn="ctr" fontAlgn="b"/>
                      <a:r>
                        <a:rPr lang="de-DE" sz="1400" b="0" i="0" u="none" strike="noStrike" dirty="0">
                          <a:solidFill>
                            <a:srgbClr val="000000"/>
                          </a:solidFill>
                          <a:effectLst/>
                          <a:highlight>
                            <a:srgbClr val="C0C0C0"/>
                          </a:highlight>
                          <a:latin typeface="Calibri"/>
                        </a:rPr>
                        <a:t>(kostenpflichtig)</a:t>
                      </a:r>
                      <a:endParaRPr lang="de-DE" sz="1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800" b="0" i="1" u="none" strike="noStrike" dirty="0">
                          <a:solidFill>
                            <a:srgbClr val="C00000"/>
                          </a:solidFill>
                          <a:effectLst/>
                          <a:latin typeface="Calibri"/>
                        </a:rPr>
                        <a:t>Mittagspause</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7">
                  <a:txBody>
                    <a:bodyPr/>
                    <a:lstStyle/>
                    <a:p>
                      <a:pPr algn="ctr" fontAlgn="b"/>
                      <a:r>
                        <a:rPr lang="de-DE" sz="1400" b="0" i="0" u="none" strike="noStrike" dirty="0">
                          <a:solidFill>
                            <a:srgbClr val="000000"/>
                          </a:solidFill>
                          <a:effectLst/>
                          <a:highlight>
                            <a:srgbClr val="C0C0C0"/>
                          </a:highlight>
                          <a:latin typeface="+mn-lt"/>
                        </a:rPr>
                        <a:t>betreute Freizeit</a:t>
                      </a:r>
                    </a:p>
                    <a:p>
                      <a:pPr algn="ctr" fontAlgn="b"/>
                      <a:r>
                        <a:rPr lang="de-DE" sz="1400" b="0" i="0" u="none" strike="noStrike" dirty="0">
                          <a:solidFill>
                            <a:srgbClr val="000000"/>
                          </a:solidFill>
                          <a:effectLst/>
                          <a:highlight>
                            <a:srgbClr val="C0C0C0"/>
                          </a:highlight>
                          <a:latin typeface="+mn-lt"/>
                        </a:rPr>
                        <a:t>(kostenpflichtig)</a:t>
                      </a:r>
                      <a:endParaRPr lang="de-DE" sz="1800" b="0" i="0" u="none" strike="noStrike" dirty="0">
                        <a:solidFill>
                          <a:srgbClr val="0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05093962"/>
                  </a:ext>
                </a:extLst>
              </a:tr>
              <a:tr h="150735">
                <a:tc rowSpan="2">
                  <a:txBody>
                    <a:bodyPr/>
                    <a:lstStyle/>
                    <a:p>
                      <a:pPr algn="ctr" fontAlgn="ctr"/>
                      <a:r>
                        <a:rPr lang="de-DE" sz="1800" b="0" i="0" u="none" strike="noStrike">
                          <a:solidFill>
                            <a:srgbClr val="000000"/>
                          </a:solidFill>
                          <a:effectLst/>
                          <a:latin typeface="Calibri"/>
                        </a:rPr>
                        <a:t>6.</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600" b="0" i="0" u="none" strike="noStrike" dirty="0">
                          <a:solidFill>
                            <a:srgbClr val="000000"/>
                          </a:solidFill>
                          <a:effectLst/>
                          <a:latin typeface="Calibri"/>
                        </a:rPr>
                        <a:t>13.30-14.15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4">
                  <a:txBody>
                    <a:bodyPr/>
                    <a:lstStyle/>
                    <a:p>
                      <a:pPr algn="ctr" fontAlgn="ctr"/>
                      <a:r>
                        <a:rPr lang="de-DE" sz="1400" b="0" i="0" u="none" strike="noStrike" dirty="0">
                          <a:solidFill>
                            <a:srgbClr val="000000"/>
                          </a:solidFill>
                          <a:effectLst/>
                          <a:latin typeface="+mn-lt"/>
                        </a:rPr>
                        <a:t>3. </a:t>
                      </a:r>
                    </a:p>
                    <a:p>
                      <a:pPr algn="ctr" fontAlgn="ctr"/>
                      <a:r>
                        <a:rPr lang="de-DE" sz="1400" b="0" i="0" u="none" strike="noStrike" dirty="0">
                          <a:solidFill>
                            <a:srgbClr val="000000"/>
                          </a:solidFill>
                          <a:effectLst/>
                          <a:latin typeface="+mn-lt"/>
                        </a:rPr>
                        <a:t>Unterrichtsblock</a:t>
                      </a:r>
                      <a:endParaRPr lang="de-DE" sz="1800" b="0" i="1" u="none" strike="noStrike" dirty="0">
                        <a:solidFill>
                          <a:srgbClr val="C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3.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endParaRPr lang="de-DE" sz="1800" b="0" i="1" u="none" strike="noStrike" dirty="0">
                        <a:solidFill>
                          <a:srgbClr val="C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lnL w="6350" cap="flat" cmpd="sng" algn="ctr">
                      <a:solidFill>
                        <a:srgbClr val="00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94389973"/>
                  </a:ext>
                </a:extLst>
              </a:tr>
              <a:tr h="362136">
                <a:tc vMerge="1">
                  <a:txBody>
                    <a:bodyPr/>
                    <a:lstStyle/>
                    <a:p>
                      <a:r>
                        <a:rPr lang="de-DE" sz="1800" b="0" i="0" u="none" strike="noStrike">
                          <a:solidFill>
                            <a:srgbClr val="000000"/>
                          </a:solidFill>
                          <a:effectLst/>
                          <a:latin typeface="Calibri"/>
                        </a:rPr>
                        <a:t>6.</a:t>
                      </a:r>
                      <a:endParaRPr lang="de-DE"/>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r>
                        <a:rPr lang="de-DE" sz="1600" b="0" i="0" u="none" strike="noStrike" dirty="0">
                          <a:solidFill>
                            <a:srgbClr val="000000"/>
                          </a:solidFill>
                          <a:effectLst/>
                          <a:latin typeface="Calibri"/>
                        </a:rPr>
                        <a:t>13.30-14.15</a:t>
                      </a:r>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de-DE" sz="2400" b="0" i="0" u="none" strike="noStrike">
                        <a:solidFill>
                          <a:srgbClr val="0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2">
                  <a:txBody>
                    <a:bodyPr/>
                    <a:lstStyle/>
                    <a:p>
                      <a:pPr algn="ctr" fontAlgn="ctr"/>
                      <a:r>
                        <a:rPr lang="de-DE" sz="1800" b="0" i="0" u="none" strike="noStrike" dirty="0">
                          <a:solidFill>
                            <a:srgbClr val="000000"/>
                          </a:solidFill>
                          <a:effectLst/>
                          <a:latin typeface="Calibri"/>
                        </a:rPr>
                        <a:t> Lernzeit  13.45-14.45 h </a:t>
                      </a: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pPr algn="r" fontAlgn="b"/>
                      <a:endParaRPr lang="de-DE" sz="1800" b="0" i="0" u="none" strike="noStrike" dirty="0">
                        <a:solidFill>
                          <a:srgbClr val="0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1"/>
                  </a:ext>
                </a:extLst>
              </a:tr>
              <a:tr h="361036">
                <a:tc rowSpan="2">
                  <a:txBody>
                    <a:bodyPr/>
                    <a:lstStyle/>
                    <a:p>
                      <a:pPr algn="ctr" fontAlgn="ctr"/>
                      <a:r>
                        <a:rPr lang="de-DE" sz="1800" b="0" i="0" u="none" strike="noStrike" dirty="0">
                          <a:solidFill>
                            <a:srgbClr val="000000"/>
                          </a:solidFill>
                          <a:effectLst/>
                          <a:latin typeface="Calibri"/>
                        </a:rPr>
                        <a:t>7.</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600" b="0" i="0" u="none" strike="noStrike" dirty="0">
                          <a:solidFill>
                            <a:srgbClr val="000000"/>
                          </a:solidFill>
                          <a:effectLst/>
                          <a:latin typeface="Calibri"/>
                        </a:rPr>
                        <a:t>14.15-15.00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de-DE" sz="2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pPr algn="ctr" fontAlgn="ctr"/>
                      <a:endParaRPr lang="de-DE" sz="1800" b="0" i="0"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vMerge="1">
                  <a:txBody>
                    <a:bodyPr/>
                    <a:lstStyle/>
                    <a:p>
                      <a:endParaRPr lang="de-DE"/>
                    </a:p>
                  </a:txBody>
                  <a:tcPr/>
                </a:tc>
                <a:tc vMerge="1">
                  <a:txBody>
                    <a:bodyPr/>
                    <a:lstStyle/>
                    <a:p>
                      <a:pPr algn="ctr" fontAlgn="ctr"/>
                      <a:endParaRPr lang="de-DE" sz="1800" b="0" i="0"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C80"/>
                    </a:solidFill>
                  </a:tcPr>
                </a:tc>
                <a:tc vMerge="1">
                  <a:txBody>
                    <a:bodyPr/>
                    <a:lstStyle/>
                    <a:p>
                      <a:pPr algn="r" fontAlgn="b"/>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12"/>
                  </a:ext>
                </a:extLst>
              </a:tr>
              <a:tr h="129591">
                <a:tc vMerge="1">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r>
                        <a:rPr lang="de-DE" sz="1600" b="0" i="0" u="none" strike="noStrike" dirty="0">
                          <a:solidFill>
                            <a:srgbClr val="000000"/>
                          </a:solidFill>
                          <a:effectLst/>
                          <a:latin typeface="Calibri"/>
                        </a:rPr>
                        <a:t>15.00-16.00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rowSpan="2">
                  <a:txBody>
                    <a:bodyPr/>
                    <a:lstStyle/>
                    <a:p>
                      <a:pPr algn="ctr" fontAlgn="ctr"/>
                      <a:r>
                        <a:rPr lang="de-DE" sz="1800" b="0" i="1" u="none" strike="noStrike" dirty="0">
                          <a:solidFill>
                            <a:srgbClr val="C00000"/>
                          </a:solidFill>
                          <a:effectLst/>
                          <a:latin typeface="Calibri"/>
                        </a:rPr>
                        <a: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10013"/>
                  </a:ext>
                </a:extLst>
              </a:tr>
              <a:tr h="486900">
                <a:tc>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15.00-16.00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a:txBody>
                    <a:bodyPr/>
                    <a:lstStyle/>
                    <a:p>
                      <a:pPr algn="ctr" fontAlgn="ctr"/>
                      <a:r>
                        <a:rPr lang="de-DE" sz="1800" b="0" i="1" u="none" strike="noStrike" dirty="0">
                          <a:solidFill>
                            <a:srgbClr val="C00000"/>
                          </a:solidFill>
                          <a:effectLst/>
                          <a:latin typeface="Calibri"/>
                        </a:rPr>
                        <a:t> 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de-DE" sz="1800" b="0" i="1" u="none" strike="noStrike" dirty="0">
                          <a:solidFill>
                            <a:srgbClr val="C00000"/>
                          </a:solidFill>
                          <a:effectLst/>
                          <a:latin typeface="Calibri"/>
                        </a:rPr>
                        <a: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de-DE"/>
                    </a:p>
                  </a:txBody>
                  <a:tcPr/>
                </a:tc>
                <a:extLst>
                  <a:ext uri="{0D108BD9-81ED-4DB2-BD59-A6C34878D82A}">
                    <a16:rowId xmlns:a16="http://schemas.microsoft.com/office/drawing/2014/main" val="10014"/>
                  </a:ext>
                </a:extLst>
              </a:tr>
              <a:tr h="424441">
                <a:tc>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sz="1600" b="0" i="0" u="none" strike="noStrike" dirty="0">
                          <a:solidFill>
                            <a:srgbClr val="000000"/>
                          </a:solidFill>
                          <a:effectLst/>
                          <a:latin typeface="+mn-lt"/>
                        </a:rPr>
                        <a:t>16.00-17.00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highlight>
                            <a:srgbClr val="C0C0C0"/>
                          </a:highlight>
                          <a:uLnTx/>
                          <a:uFillTx/>
                          <a:latin typeface="+mn-lt"/>
                          <a:ea typeface="+mn-ea"/>
                          <a:cs typeface="+mn-cs"/>
                        </a:rPr>
                        <a:t>betreute Freizeit (kostenpflichtig)</a:t>
                      </a:r>
                      <a:endParaRPr lang="de-DE" sz="1800" b="0" i="0" u="none" strike="noStrike" dirty="0">
                        <a:solidFill>
                          <a:srgbClr val="000000"/>
                        </a:solidFill>
                        <a:effectLst/>
                        <a:highlight>
                          <a:srgbClr val="C0C0C0"/>
                        </a:highlight>
                        <a:latin typeface="+mn-lt"/>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r" fontAlgn="b"/>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27778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2F8706BF-D893-4929-AC1B-AA5DDFCBC5D0}"/>
              </a:ext>
            </a:extLst>
          </p:cNvPr>
          <p:cNvSpPr>
            <a:spLocks noGrp="1"/>
          </p:cNvSpPr>
          <p:nvPr>
            <p:ph type="title"/>
          </p:nvPr>
        </p:nvSpPr>
        <p:spPr>
          <a:xfrm>
            <a:off x="457200" y="116632"/>
            <a:ext cx="8229600" cy="1143000"/>
          </a:xfrm>
        </p:spPr>
        <p:txBody>
          <a:bodyPr>
            <a:normAutofit/>
          </a:bodyPr>
          <a:lstStyle/>
          <a:p>
            <a:r>
              <a:rPr lang="de-DE" sz="3600" b="1" dirty="0"/>
              <a:t>Pflicht-Schulzeiten für Halbtags-Kinder</a:t>
            </a:r>
          </a:p>
        </p:txBody>
      </p:sp>
      <p:sp>
        <p:nvSpPr>
          <p:cNvPr id="4" name="Inhaltsplatzhalter 3"/>
          <p:cNvSpPr>
            <a:spLocks noGrp="1"/>
          </p:cNvSpPr>
          <p:nvPr>
            <p:ph idx="1"/>
          </p:nvPr>
        </p:nvSpPr>
        <p:spPr/>
        <p:txBody>
          <a:bodyPr/>
          <a:lstStyle/>
          <a:p>
            <a:pPr marL="0" indent="0">
              <a:buNone/>
            </a:pPr>
            <a:r>
              <a:rPr lang="de-DE" dirty="0"/>
              <a:t>                                                                                                                                     </a:t>
            </a:r>
          </a:p>
        </p:txBody>
      </p:sp>
      <p:graphicFrame>
        <p:nvGraphicFramePr>
          <p:cNvPr id="6" name="Inhaltsplatzhalter 3"/>
          <p:cNvGraphicFramePr>
            <a:graphicFrameLocks/>
          </p:cNvGraphicFramePr>
          <p:nvPr>
            <p:extLst>
              <p:ext uri="{D42A27DB-BD31-4B8C-83A1-F6EECF244321}">
                <p14:modId xmlns:p14="http://schemas.microsoft.com/office/powerpoint/2010/main" val="1607594665"/>
              </p:ext>
            </p:extLst>
          </p:nvPr>
        </p:nvGraphicFramePr>
        <p:xfrm>
          <a:off x="287524" y="1268762"/>
          <a:ext cx="8568955" cy="4899981"/>
        </p:xfrm>
        <a:graphic>
          <a:graphicData uri="http://schemas.openxmlformats.org/drawingml/2006/table">
            <a:tbl>
              <a:tblPr/>
              <a:tblGrid>
                <a:gridCol w="216024">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425759">
                  <a:extLst>
                    <a:ext uri="{9D8B030D-6E8A-4147-A177-3AD203B41FA5}">
                      <a16:colId xmlns:a16="http://schemas.microsoft.com/office/drawing/2014/main" val="20002"/>
                    </a:ext>
                  </a:extLst>
                </a:gridCol>
                <a:gridCol w="1425759">
                  <a:extLst>
                    <a:ext uri="{9D8B030D-6E8A-4147-A177-3AD203B41FA5}">
                      <a16:colId xmlns:a16="http://schemas.microsoft.com/office/drawing/2014/main" val="20003"/>
                    </a:ext>
                  </a:extLst>
                </a:gridCol>
                <a:gridCol w="1425759">
                  <a:extLst>
                    <a:ext uri="{9D8B030D-6E8A-4147-A177-3AD203B41FA5}">
                      <a16:colId xmlns:a16="http://schemas.microsoft.com/office/drawing/2014/main" val="20004"/>
                    </a:ext>
                  </a:extLst>
                </a:gridCol>
                <a:gridCol w="1425759">
                  <a:extLst>
                    <a:ext uri="{9D8B030D-6E8A-4147-A177-3AD203B41FA5}">
                      <a16:colId xmlns:a16="http://schemas.microsoft.com/office/drawing/2014/main" val="20005"/>
                    </a:ext>
                  </a:extLst>
                </a:gridCol>
                <a:gridCol w="1425759">
                  <a:extLst>
                    <a:ext uri="{9D8B030D-6E8A-4147-A177-3AD203B41FA5}">
                      <a16:colId xmlns:a16="http://schemas.microsoft.com/office/drawing/2014/main" val="20006"/>
                    </a:ext>
                  </a:extLst>
                </a:gridCol>
              </a:tblGrid>
              <a:tr h="288032">
                <a:tc>
                  <a:txBody>
                    <a:bodyPr/>
                    <a:lstStyle/>
                    <a:p>
                      <a:pPr algn="ctr" fontAlgn="t"/>
                      <a:endParaRPr lang="de-DE" sz="24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Zeit</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Montag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Dienstag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Mittwoch</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Donnerstag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Freitag</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3380">
                <a:tc>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8.00-8.30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458537">
                <a:tc>
                  <a:txBody>
                    <a:bodyPr/>
                    <a:lstStyle/>
                    <a:p>
                      <a:pPr algn="ctr" fontAlgn="ctr"/>
                      <a:r>
                        <a:rPr lang="de-DE" sz="1800" b="0" i="0" u="none" strike="noStrike" dirty="0">
                          <a:solidFill>
                            <a:srgbClr val="000000"/>
                          </a:solidFill>
                          <a:effectLst/>
                          <a:latin typeface="Calibri"/>
                        </a:rPr>
                        <a:t>1.</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8.30-9.15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400" b="0" i="0" u="none" strike="noStrike" dirty="0">
                          <a:solidFill>
                            <a:srgbClr val="000000"/>
                          </a:solidFill>
                          <a:effectLst/>
                          <a:latin typeface="Calibri"/>
                        </a:rPr>
                        <a:t>1. Unterrichtsblock</a:t>
                      </a:r>
                      <a:r>
                        <a:rPr lang="de-DE" sz="1800" b="0" i="0" u="none" strike="noStrike" dirty="0">
                          <a:solidFill>
                            <a:srgbClr val="000000"/>
                          </a:solidFill>
                          <a:effectLst/>
                          <a:latin typeface="Calibri"/>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2"/>
                  </a:ext>
                </a:extLst>
              </a:tr>
              <a:tr h="458537">
                <a:tc>
                  <a:txBody>
                    <a:bodyPr/>
                    <a:lstStyle/>
                    <a:p>
                      <a:pPr algn="ctr" fontAlgn="ctr"/>
                      <a:r>
                        <a:rPr lang="de-DE" sz="1800" b="0" i="0" u="none" strike="noStrike" dirty="0">
                          <a:solidFill>
                            <a:srgbClr val="000000"/>
                          </a:solidFill>
                          <a:effectLst/>
                          <a:latin typeface="Calibri"/>
                        </a:rPr>
                        <a:t>2.</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9.15-10.00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3"/>
                  </a:ext>
                </a:extLst>
              </a:tr>
              <a:tr h="232631">
                <a:tc>
                  <a:txBody>
                    <a:bodyPr/>
                    <a:lstStyle/>
                    <a:p>
                      <a:pPr algn="ctr" fontAlgn="ctr"/>
                      <a:endParaRPr lang="de-DE" sz="18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a:solidFill>
                            <a:srgbClr val="000000"/>
                          </a:solidFill>
                          <a:effectLst/>
                          <a:latin typeface="Calibri"/>
                        </a:rPr>
                        <a:t>10.00-10.30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800" b="0" i="1" u="none" strike="noStrike" dirty="0">
                          <a:solidFill>
                            <a:srgbClr val="C00000"/>
                          </a:solidFill>
                          <a:effectLst/>
                          <a:latin typeface="Calibri"/>
                        </a:rPr>
                        <a:t>Bewegungs- und Spielpause</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extLst>
                  <a:ext uri="{0D108BD9-81ED-4DB2-BD59-A6C34878D82A}">
                    <a16:rowId xmlns:a16="http://schemas.microsoft.com/office/drawing/2014/main" val="10004"/>
                  </a:ext>
                </a:extLst>
              </a:tr>
              <a:tr h="522120">
                <a:tc>
                  <a:txBody>
                    <a:bodyPr/>
                    <a:lstStyle/>
                    <a:p>
                      <a:pPr algn="ctr" fontAlgn="ctr"/>
                      <a:r>
                        <a:rPr lang="de-DE" sz="1800" b="0" i="0" u="none" strike="noStrike" dirty="0">
                          <a:solidFill>
                            <a:srgbClr val="000000"/>
                          </a:solidFill>
                          <a:effectLst/>
                          <a:latin typeface="Calibri"/>
                        </a:rPr>
                        <a:t>3.</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10.30-11.15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de-DE" sz="1400" b="0" i="0" u="none" strike="noStrike" dirty="0">
                          <a:solidFill>
                            <a:srgbClr val="000000"/>
                          </a:solidFill>
                          <a:effectLst/>
                          <a:latin typeface="Calibri"/>
                        </a:rPr>
                        <a:t>2.</a:t>
                      </a:r>
                    </a:p>
                    <a:p>
                      <a:pPr algn="ctr" fontAlgn="ctr"/>
                      <a:r>
                        <a:rPr lang="de-DE" sz="1400" b="0" i="0" u="none" strike="noStrike" dirty="0">
                          <a:solidFill>
                            <a:srgbClr val="000000"/>
                          </a:solidFill>
                          <a:effectLst/>
                          <a:latin typeface="Calibri"/>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extLst>
                  <a:ext uri="{0D108BD9-81ED-4DB2-BD59-A6C34878D82A}">
                    <a16:rowId xmlns:a16="http://schemas.microsoft.com/office/drawing/2014/main" val="10005"/>
                  </a:ext>
                </a:extLst>
              </a:tr>
              <a:tr h="504056">
                <a:tc>
                  <a:txBody>
                    <a:bodyPr/>
                    <a:lstStyle/>
                    <a:p>
                      <a:pPr algn="ctr" fontAlgn="ctr"/>
                      <a:r>
                        <a:rPr lang="de-DE" sz="1800" b="0" i="0" u="none" strike="noStrike" dirty="0">
                          <a:solidFill>
                            <a:srgbClr val="000000"/>
                          </a:solidFill>
                          <a:effectLst/>
                          <a:latin typeface="Calibri"/>
                        </a:rPr>
                        <a:t>4.</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11.15-12.00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vMerge="1">
                  <a:txBody>
                    <a:bodyPr/>
                    <a:lstStyle/>
                    <a:p>
                      <a:pPr algn="ctr" fontAlgn="ctr"/>
                      <a:endParaRPr lang="de-DE" sz="1800" b="0" i="0" u="none" strike="noStrike" dirty="0">
                        <a:solidFill>
                          <a:srgbClr val="FFC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6"/>
                  </a:ext>
                </a:extLst>
              </a:tr>
              <a:tr h="487917">
                <a:tc>
                  <a:txBody>
                    <a:bodyPr/>
                    <a:lstStyle/>
                    <a:p>
                      <a:pPr algn="ctr" fontAlgn="ctr"/>
                      <a:r>
                        <a:rPr lang="de-DE" sz="1800" b="0" i="0" u="none" strike="noStrike">
                          <a:solidFill>
                            <a:srgbClr val="000000"/>
                          </a:solidFill>
                          <a:effectLst/>
                          <a:latin typeface="Calibri"/>
                        </a:rPr>
                        <a:t>5.</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12.00-12.45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rowSpan="2">
                  <a:txBody>
                    <a:bodyPr/>
                    <a:lstStyle/>
                    <a:p>
                      <a:pPr algn="ctr" fontAlgn="ctr"/>
                      <a:r>
                        <a:rPr lang="de-DE" sz="1400" b="0" i="1" u="none" strike="noStrike" dirty="0">
                          <a:solidFill>
                            <a:srgbClr val="C00000"/>
                          </a:solidFill>
                          <a:effectLst/>
                          <a:latin typeface="Calibri"/>
                        </a:rPr>
                        <a:t>Mittagspause</a:t>
                      </a:r>
                    </a:p>
                    <a:p>
                      <a:pPr algn="ctr" fontAlgn="ctr"/>
                      <a:r>
                        <a:rPr lang="de-DE" sz="1800" b="0" i="1" u="none" strike="noStrike" dirty="0">
                          <a:solidFill>
                            <a:srgbClr val="C00000"/>
                          </a:solidFill>
                          <a:effectLst/>
                          <a:latin typeface="Calibri"/>
                        </a:rPr>
                        <a:t>daheim</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tc rowSpan="2">
                  <a:txBody>
                    <a:bodyPr/>
                    <a:lstStyle/>
                    <a:p>
                      <a:pPr algn="ctr" fontAlgn="ctr"/>
                      <a:r>
                        <a:rPr lang="de-DE" sz="1400" b="0" i="1" u="none" strike="noStrike" dirty="0">
                          <a:solidFill>
                            <a:srgbClr val="C00000"/>
                          </a:solidFill>
                          <a:effectLst/>
                          <a:latin typeface="+mn-lt"/>
                        </a:rPr>
                        <a:t>Mittagspause</a:t>
                      </a:r>
                    </a:p>
                    <a:p>
                      <a:pPr algn="ctr" fontAlgn="ctr"/>
                      <a:r>
                        <a:rPr lang="de-DE" sz="1800" b="0" i="1" u="none" strike="noStrike" dirty="0">
                          <a:solidFill>
                            <a:srgbClr val="C00000"/>
                          </a:solidFill>
                          <a:effectLst/>
                          <a:latin typeface="+mn-lt"/>
                        </a:rPr>
                        <a:t>daheim</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extLst>
                  <a:ext uri="{0D108BD9-81ED-4DB2-BD59-A6C34878D82A}">
                    <a16:rowId xmlns:a16="http://schemas.microsoft.com/office/drawing/2014/main" val="2324085412"/>
                  </a:ext>
                </a:extLst>
              </a:tr>
              <a:tr h="544797">
                <a:tc>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12.45-13.30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endParaRPr lang="de-DE" sz="1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3">
                  <a:txBody>
                    <a:bodyPr/>
                    <a:lstStyle/>
                    <a:p>
                      <a:pPr algn="ctr" fontAlgn="ctr"/>
                      <a:endParaRPr lang="de-DE" sz="1800" b="0" i="1" u="none" strike="noStrike" dirty="0">
                        <a:solidFill>
                          <a:srgbClr val="C00000"/>
                        </a:solidFill>
                        <a:effectLst/>
                        <a:latin typeface="+mn-lt"/>
                      </a:endParaRPr>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3">
                  <a:txBody>
                    <a:bodyPr/>
                    <a:lstStyle/>
                    <a:p>
                      <a:pPr algn="ctr" fontAlgn="b"/>
                      <a:endParaRPr lang="de-DE" sz="1600" b="0" i="0" u="none" strike="noStrike" dirty="0">
                        <a:solidFill>
                          <a:srgbClr val="0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82893">
                <a:tc>
                  <a:txBody>
                    <a:bodyPr/>
                    <a:lstStyle/>
                    <a:p>
                      <a:pPr algn="ctr" fontAlgn="ctr"/>
                      <a:r>
                        <a:rPr lang="de-DE" sz="1800" b="0" i="0" u="none" strike="noStrike" dirty="0">
                          <a:solidFill>
                            <a:srgbClr val="000000"/>
                          </a:solidFill>
                          <a:effectLst/>
                          <a:latin typeface="Calibri"/>
                        </a:rPr>
                        <a:t>6.</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13.30-14.15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rowSpan="2">
                  <a:txBody>
                    <a:bodyPr/>
                    <a:lstStyle/>
                    <a:p>
                      <a:pPr algn="ctr" fontAlgn="ctr"/>
                      <a:r>
                        <a:rPr lang="de-DE" sz="1400" b="0" i="0" u="none" strike="noStrike" dirty="0">
                          <a:solidFill>
                            <a:srgbClr val="000000"/>
                          </a:solidFill>
                          <a:effectLst/>
                          <a:latin typeface="+mn-lt"/>
                        </a:rPr>
                        <a:t>3. </a:t>
                      </a:r>
                    </a:p>
                    <a:p>
                      <a:pPr algn="ctr" fontAlgn="ctr"/>
                      <a:r>
                        <a:rPr lang="de-DE" sz="1400" b="0" i="0" u="none" strike="noStrike" dirty="0">
                          <a:solidFill>
                            <a:srgbClr val="000000"/>
                          </a:solidFill>
                          <a:effectLst/>
                          <a:latin typeface="+mn-lt"/>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3.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tc>
                <a:extLst>
                  <a:ext uri="{0D108BD9-81ED-4DB2-BD59-A6C34878D82A}">
                    <a16:rowId xmlns:a16="http://schemas.microsoft.com/office/drawing/2014/main" val="10009"/>
                  </a:ext>
                </a:extLst>
              </a:tr>
              <a:tr h="504056">
                <a:tc>
                  <a:txBody>
                    <a:bodyPr/>
                    <a:lstStyle/>
                    <a:p>
                      <a:pPr algn="ctr" fontAlgn="ctr"/>
                      <a:r>
                        <a:rPr lang="de-DE" sz="1800" b="0" i="0" u="none" strike="noStrike" dirty="0">
                          <a:solidFill>
                            <a:srgbClr val="000000"/>
                          </a:solidFill>
                          <a:effectLst/>
                          <a:latin typeface="Calibri"/>
                        </a:rPr>
                        <a:t>7.</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14.15-15.00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de-DE" sz="2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pPr algn="ctr" fontAlgn="ctr"/>
                      <a:endParaRPr lang="de-DE" sz="1800" b="0" i="0"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vMerge="1">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vMerge="1">
                  <a:txBody>
                    <a:bodyPr/>
                    <a:lstStyle/>
                    <a:p>
                      <a:pPr algn="ctr" fontAlgn="ctr"/>
                      <a:endParaRPr lang="de-DE" sz="1800" b="0" i="0"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C80"/>
                    </a:solidFill>
                  </a:tcPr>
                </a:tc>
                <a:tc vMerge="1">
                  <a:txBody>
                    <a:bodyPr/>
                    <a:lstStyle/>
                    <a:p>
                      <a:pPr algn="r" fontAlgn="b"/>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83679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143000"/>
          </a:xfrm>
        </p:spPr>
        <p:txBody>
          <a:bodyPr>
            <a:normAutofit/>
          </a:bodyPr>
          <a:lstStyle/>
          <a:p>
            <a:r>
              <a:rPr lang="de-DE" sz="3600" b="1" dirty="0"/>
              <a:t>Pflicht-Schulzeiten für Ganztages-Kinder</a:t>
            </a:r>
          </a:p>
        </p:txBody>
      </p:sp>
      <p:graphicFrame>
        <p:nvGraphicFramePr>
          <p:cNvPr id="6" name="Inhaltsplatzhalter 3"/>
          <p:cNvGraphicFramePr>
            <a:graphicFrameLocks/>
          </p:cNvGraphicFramePr>
          <p:nvPr>
            <p:extLst>
              <p:ext uri="{D42A27DB-BD31-4B8C-83A1-F6EECF244321}">
                <p14:modId xmlns:p14="http://schemas.microsoft.com/office/powerpoint/2010/main" val="2224287358"/>
              </p:ext>
            </p:extLst>
          </p:nvPr>
        </p:nvGraphicFramePr>
        <p:xfrm>
          <a:off x="287524" y="1245126"/>
          <a:ext cx="8568955" cy="5064194"/>
        </p:xfrm>
        <a:graphic>
          <a:graphicData uri="http://schemas.openxmlformats.org/drawingml/2006/table">
            <a:tbl>
              <a:tblPr/>
              <a:tblGrid>
                <a:gridCol w="216024">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425759">
                  <a:extLst>
                    <a:ext uri="{9D8B030D-6E8A-4147-A177-3AD203B41FA5}">
                      <a16:colId xmlns:a16="http://schemas.microsoft.com/office/drawing/2014/main" val="20002"/>
                    </a:ext>
                  </a:extLst>
                </a:gridCol>
                <a:gridCol w="1425759">
                  <a:extLst>
                    <a:ext uri="{9D8B030D-6E8A-4147-A177-3AD203B41FA5}">
                      <a16:colId xmlns:a16="http://schemas.microsoft.com/office/drawing/2014/main" val="20003"/>
                    </a:ext>
                  </a:extLst>
                </a:gridCol>
                <a:gridCol w="1425759">
                  <a:extLst>
                    <a:ext uri="{9D8B030D-6E8A-4147-A177-3AD203B41FA5}">
                      <a16:colId xmlns:a16="http://schemas.microsoft.com/office/drawing/2014/main" val="20004"/>
                    </a:ext>
                  </a:extLst>
                </a:gridCol>
                <a:gridCol w="1425759">
                  <a:extLst>
                    <a:ext uri="{9D8B030D-6E8A-4147-A177-3AD203B41FA5}">
                      <a16:colId xmlns:a16="http://schemas.microsoft.com/office/drawing/2014/main" val="20005"/>
                    </a:ext>
                  </a:extLst>
                </a:gridCol>
                <a:gridCol w="1425759">
                  <a:extLst>
                    <a:ext uri="{9D8B030D-6E8A-4147-A177-3AD203B41FA5}">
                      <a16:colId xmlns:a16="http://schemas.microsoft.com/office/drawing/2014/main" val="20006"/>
                    </a:ext>
                  </a:extLst>
                </a:gridCol>
              </a:tblGrid>
              <a:tr h="288032">
                <a:tc>
                  <a:txBody>
                    <a:bodyPr/>
                    <a:lstStyle/>
                    <a:p>
                      <a:pPr algn="ctr" fontAlgn="t"/>
                      <a:endParaRPr lang="de-DE" sz="24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Zeit</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Montag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Dienstag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Mittwoch</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Donnerstag</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de-DE" sz="2000" b="0" i="0" u="none" strike="noStrike" dirty="0">
                          <a:solidFill>
                            <a:srgbClr val="000000"/>
                          </a:solidFill>
                          <a:effectLst/>
                          <a:latin typeface="Calibri"/>
                        </a:rPr>
                        <a:t>Freitag</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3380">
                <a:tc>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8.00-8.30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de-DE" sz="1800" b="0" i="0" u="none" strike="noStrike" dirty="0">
                          <a:solidFill>
                            <a:srgbClr val="000000"/>
                          </a:solidFill>
                          <a:effectLst/>
                          <a:latin typeface="Calibri"/>
                        </a:rPr>
                        <a:t>Lernzeit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458537">
                <a:tc>
                  <a:txBody>
                    <a:bodyPr/>
                    <a:lstStyle/>
                    <a:p>
                      <a:pPr algn="ctr" fontAlgn="ctr"/>
                      <a:r>
                        <a:rPr lang="de-DE" sz="1800" b="0" i="0" u="none" strike="noStrike" dirty="0">
                          <a:solidFill>
                            <a:srgbClr val="000000"/>
                          </a:solidFill>
                          <a:effectLst/>
                          <a:latin typeface="Calibri"/>
                        </a:rPr>
                        <a:t>1.</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8.30-9.15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400" b="0" i="0" u="none" strike="noStrike" dirty="0">
                          <a:solidFill>
                            <a:srgbClr val="000000"/>
                          </a:solidFill>
                          <a:effectLst/>
                          <a:latin typeface="Calibri"/>
                        </a:rPr>
                        <a:t>1. Unterrichtsblock</a:t>
                      </a:r>
                      <a:r>
                        <a:rPr lang="de-DE" sz="1800" b="0" i="0" u="none" strike="noStrike" dirty="0">
                          <a:solidFill>
                            <a:srgbClr val="000000"/>
                          </a:solidFill>
                          <a:effectLst/>
                          <a:latin typeface="Calibri"/>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1. Unterrichtsblock</a:t>
                      </a:r>
                      <a:r>
                        <a:rPr kumimoji="0" lang="de-DE" sz="1800" b="0" i="0" u="none" strike="noStrike" kern="1200" cap="none" spc="0" normalizeH="0" baseline="0" noProof="0" dirty="0">
                          <a:ln>
                            <a:noFill/>
                          </a:ln>
                          <a:solidFill>
                            <a:srgbClr val="000000"/>
                          </a:solidFill>
                          <a:effectLst/>
                          <a:uLnTx/>
                          <a:uFillTx/>
                          <a:latin typeface="+mn-lt"/>
                          <a:ea typeface="+mn-ea"/>
                          <a:cs typeface="+mn-cs"/>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2"/>
                  </a:ext>
                </a:extLst>
              </a:tr>
              <a:tr h="458537">
                <a:tc>
                  <a:txBody>
                    <a:bodyPr/>
                    <a:lstStyle/>
                    <a:p>
                      <a:pPr algn="ctr" fontAlgn="ctr"/>
                      <a:r>
                        <a:rPr lang="de-DE" sz="1800" b="0" i="0" u="none" strike="noStrike" dirty="0">
                          <a:solidFill>
                            <a:srgbClr val="000000"/>
                          </a:solidFill>
                          <a:effectLst/>
                          <a:latin typeface="Calibri"/>
                        </a:rPr>
                        <a:t>2.</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9.15-10.00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3"/>
                  </a:ext>
                </a:extLst>
              </a:tr>
              <a:tr h="232631">
                <a:tc>
                  <a:txBody>
                    <a:bodyPr/>
                    <a:lstStyle/>
                    <a:p>
                      <a:pPr algn="ctr" fontAlgn="ctr"/>
                      <a:endParaRPr lang="de-DE" sz="1800" b="0" i="0" u="none" strike="noStrike" dirty="0">
                        <a:solidFill>
                          <a:srgbClr val="000000"/>
                        </a:solidFill>
                        <a:effectLst/>
                        <a:latin typeface="Calibri"/>
                      </a:endParaRPr>
                    </a:p>
                  </a:txBody>
                  <a:tcPr marL="7556" marR="7556" marT="75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600" b="0" i="0" u="none" strike="noStrike">
                          <a:solidFill>
                            <a:srgbClr val="000000"/>
                          </a:solidFill>
                          <a:effectLst/>
                          <a:latin typeface="Calibri"/>
                        </a:rPr>
                        <a:t>10.00-10.30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800" b="0" i="1" u="none" strike="noStrike" dirty="0">
                          <a:solidFill>
                            <a:srgbClr val="C00000"/>
                          </a:solidFill>
                          <a:effectLst/>
                          <a:latin typeface="Calibri"/>
                        </a:rPr>
                        <a:t>Bewegungs- und Spielpause</a:t>
                      </a: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tc hMerge="1">
                  <a:txBody>
                    <a:bodyPr/>
                    <a:lstStyle/>
                    <a:p>
                      <a:pPr algn="ctr" fontAlgn="ct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DFD5"/>
                    </a:solidFill>
                  </a:tcPr>
                </a:tc>
                <a:extLst>
                  <a:ext uri="{0D108BD9-81ED-4DB2-BD59-A6C34878D82A}">
                    <a16:rowId xmlns:a16="http://schemas.microsoft.com/office/drawing/2014/main" val="10004"/>
                  </a:ext>
                </a:extLst>
              </a:tr>
              <a:tr h="473748">
                <a:tc>
                  <a:txBody>
                    <a:bodyPr/>
                    <a:lstStyle/>
                    <a:p>
                      <a:pPr algn="ctr" fontAlgn="ctr"/>
                      <a:r>
                        <a:rPr lang="de-DE" sz="1800" b="0" i="0" u="none" strike="noStrike" dirty="0">
                          <a:solidFill>
                            <a:srgbClr val="000000"/>
                          </a:solidFill>
                          <a:effectLst/>
                          <a:latin typeface="Calibri"/>
                        </a:rPr>
                        <a:t>3.</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10.30-11.15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de-DE" sz="1400" b="0" i="0" u="none" strike="noStrike" dirty="0">
                          <a:solidFill>
                            <a:srgbClr val="000000"/>
                          </a:solidFill>
                          <a:effectLst/>
                          <a:latin typeface="Calibri"/>
                        </a:rPr>
                        <a:t>2.</a:t>
                      </a:r>
                    </a:p>
                    <a:p>
                      <a:pPr algn="ctr" fontAlgn="ctr"/>
                      <a:r>
                        <a:rPr lang="de-DE" sz="1400" b="0" i="0" u="none" strike="noStrike" dirty="0">
                          <a:solidFill>
                            <a:srgbClr val="000000"/>
                          </a:solidFill>
                          <a:effectLst/>
                          <a:latin typeface="Calibri"/>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p>
                    <a:p>
                      <a:pPr algn="ctr" fontAlgn="ctr"/>
                      <a:r>
                        <a:rPr lang="de-DE" sz="1800" b="0" i="0" u="none" strike="noStrike" dirty="0">
                          <a:solidFill>
                            <a:srgbClr val="000000"/>
                          </a:solidFill>
                          <a:effectLst/>
                          <a:latin typeface="Calibri"/>
                        </a:rPr>
                        <a:t> </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extLst>
                  <a:ext uri="{0D108BD9-81ED-4DB2-BD59-A6C34878D82A}">
                    <a16:rowId xmlns:a16="http://schemas.microsoft.com/office/drawing/2014/main" val="10005"/>
                  </a:ext>
                </a:extLst>
              </a:tr>
              <a:tr h="432048">
                <a:tc>
                  <a:txBody>
                    <a:bodyPr/>
                    <a:lstStyle/>
                    <a:p>
                      <a:pPr algn="ctr" fontAlgn="ctr"/>
                      <a:r>
                        <a:rPr lang="de-DE" sz="1800" b="0" i="0" u="none" strike="noStrike" dirty="0">
                          <a:solidFill>
                            <a:srgbClr val="000000"/>
                          </a:solidFill>
                          <a:effectLst/>
                          <a:latin typeface="Calibri"/>
                        </a:rPr>
                        <a:t>4.</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11.15-12.00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vMerge="1">
                  <a:txBody>
                    <a:bodyPr/>
                    <a:lstStyle/>
                    <a:p>
                      <a:pPr algn="ctr" fontAlgn="ctr"/>
                      <a:endParaRPr lang="de-DE" sz="1800" b="0" i="0" u="none" strike="noStrike" dirty="0">
                        <a:solidFill>
                          <a:srgbClr val="FFC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6"/>
                  </a:ext>
                </a:extLst>
              </a:tr>
              <a:tr h="432048">
                <a:tc>
                  <a:txBody>
                    <a:bodyPr/>
                    <a:lstStyle/>
                    <a:p>
                      <a:pPr algn="ctr" fontAlgn="ctr"/>
                      <a:r>
                        <a:rPr lang="de-DE" sz="1800" b="0" i="0" u="none" strike="noStrike">
                          <a:solidFill>
                            <a:srgbClr val="000000"/>
                          </a:solidFill>
                          <a:effectLst/>
                          <a:latin typeface="Calibri"/>
                        </a:rPr>
                        <a:t>5.</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600" b="0" i="0" u="none" strike="noStrike" dirty="0">
                          <a:solidFill>
                            <a:srgbClr val="000000"/>
                          </a:solidFill>
                          <a:effectLst/>
                          <a:latin typeface="Calibri"/>
                        </a:rPr>
                        <a:t>12.00-12.45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rowSpan="3">
                  <a:txBody>
                    <a:bodyPr/>
                    <a:lstStyle/>
                    <a:p>
                      <a:pPr algn="ctr" fontAlgn="ctr"/>
                      <a:r>
                        <a:rPr lang="de-DE" sz="1400" b="0" i="1" u="none" strike="noStrike" dirty="0">
                          <a:solidFill>
                            <a:srgbClr val="C00000"/>
                          </a:solidFill>
                          <a:effectLst/>
                          <a:latin typeface="Calibri"/>
                        </a:rPr>
                        <a:t>Mittagspause:</a:t>
                      </a:r>
                    </a:p>
                    <a:p>
                      <a:pPr algn="ctr" fontAlgn="ctr"/>
                      <a:r>
                        <a:rPr lang="de-DE" sz="1800" b="0" i="1" u="none" strike="noStrike" dirty="0">
                          <a:solidFill>
                            <a:srgbClr val="C00000"/>
                          </a:solidFill>
                          <a:effectLst/>
                          <a:latin typeface="Calibri"/>
                        </a:rPr>
                        <a:t>Schule oder daheim</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tc rowSpan="3">
                  <a:txBody>
                    <a:bodyPr/>
                    <a:lstStyle/>
                    <a:p>
                      <a:pPr algn="ctr" fontAlgn="ctr"/>
                      <a:r>
                        <a:rPr lang="de-DE" sz="1400" b="0" i="1" u="none" strike="noStrike" dirty="0">
                          <a:solidFill>
                            <a:srgbClr val="C00000"/>
                          </a:solidFill>
                          <a:effectLst/>
                          <a:latin typeface="+mn-lt"/>
                        </a:rPr>
                        <a:t>Mittagspause:</a:t>
                      </a:r>
                    </a:p>
                    <a:p>
                      <a:pPr algn="ctr" fontAlgn="ctr"/>
                      <a:r>
                        <a:rPr lang="de-DE" sz="1800" b="0" i="1" u="none" strike="noStrike" dirty="0">
                          <a:solidFill>
                            <a:srgbClr val="C00000"/>
                          </a:solidFill>
                          <a:effectLst/>
                          <a:latin typeface="+mn-lt"/>
                        </a:rPr>
                        <a:t>Schule oder daheim</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extLst>
                  <a:ext uri="{0D108BD9-81ED-4DB2-BD59-A6C34878D82A}">
                    <a16:rowId xmlns:a16="http://schemas.microsoft.com/office/drawing/2014/main" val="754124701"/>
                  </a:ext>
                </a:extLst>
              </a:tr>
              <a:tr h="127877">
                <a:tc rowSpan="2">
                  <a:txBody>
                    <a:bodyPr/>
                    <a:lstStyle/>
                    <a:p>
                      <a:pPr algn="ctr" fontAlgn="ct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600" b="0" i="0" u="none" strike="noStrike">
                          <a:solidFill>
                            <a:srgbClr val="000000"/>
                          </a:solidFill>
                          <a:effectLst/>
                          <a:latin typeface="Calibri"/>
                        </a:rPr>
                        <a:t>12.45-13.30</a:t>
                      </a:r>
                      <a:endParaRPr lang="de-DE" sz="16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endParaRPr lang="de-DE" sz="1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3">
                  <a:txBody>
                    <a:bodyPr/>
                    <a:lstStyle/>
                    <a:p>
                      <a:pPr algn="ctr" fontAlgn="ctr"/>
                      <a:r>
                        <a:rPr lang="de-DE" sz="1400" b="0" i="1" u="none" strike="noStrike" dirty="0">
                          <a:solidFill>
                            <a:srgbClr val="C00000"/>
                          </a:solidFill>
                          <a:effectLst/>
                          <a:latin typeface="+mn-lt"/>
                        </a:rPr>
                        <a:t>Mittagspause:</a:t>
                      </a:r>
                    </a:p>
                    <a:p>
                      <a:pPr algn="ctr" fontAlgn="ctr"/>
                      <a:r>
                        <a:rPr lang="de-DE" sz="1800" b="0" i="1" u="none" strike="noStrike" dirty="0">
                          <a:solidFill>
                            <a:srgbClr val="C00000"/>
                          </a:solidFill>
                          <a:effectLst/>
                          <a:latin typeface="+mn-lt"/>
                        </a:rPr>
                        <a:t>Schule/daheim</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pPr algn="ctr" fontAlgn="ctr"/>
                      <a:endParaRPr lang="de-DE" sz="1800" b="0" i="0" u="none" strike="noStrike" dirty="0">
                        <a:solidFill>
                          <a:srgbClr val="000000"/>
                        </a:solidFill>
                        <a:effectLst/>
                        <a:latin typeface="Calibri"/>
                      </a:endParaRPr>
                    </a:p>
                  </a:txBody>
                  <a:tcPr marL="7556" marR="7556" marT="7556" marB="0" anchor="ctr">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extLst>
                  <a:ext uri="{0D108BD9-81ED-4DB2-BD59-A6C34878D82A}">
                    <a16:rowId xmlns:a16="http://schemas.microsoft.com/office/drawing/2014/main" val="2592481313"/>
                  </a:ext>
                </a:extLst>
              </a:tr>
              <a:tr h="304171">
                <a:tc vMerge="1">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r>
                        <a:rPr lang="de-DE" sz="1600" b="0" i="0" u="none" strike="noStrike" dirty="0">
                          <a:solidFill>
                            <a:srgbClr val="000000"/>
                          </a:solidFill>
                          <a:effectLst/>
                          <a:latin typeface="Calibri"/>
                        </a:rPr>
                        <a:t>12.45-13.30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de-DE" sz="14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de-DE"/>
                    </a:p>
                  </a:txBody>
                  <a:tcPr/>
                </a:tc>
                <a:tc vMerge="1">
                  <a:txBody>
                    <a:bodyPr/>
                    <a:lstStyle/>
                    <a:p>
                      <a:pPr algn="ctr" fontAlgn="ctr"/>
                      <a:r>
                        <a:rPr lang="de-DE" sz="1400" b="0" i="1" u="none" strike="noStrike" dirty="0">
                          <a:solidFill>
                            <a:srgbClr val="C00000"/>
                          </a:solidFill>
                          <a:effectLst/>
                          <a:latin typeface="+mn-lt"/>
                        </a:rPr>
                        <a:t>Mittagspause:</a:t>
                      </a:r>
                    </a:p>
                    <a:p>
                      <a:pPr algn="ctr" fontAlgn="ctr"/>
                      <a:r>
                        <a:rPr lang="de-DE" sz="1800" b="0" i="1" u="none" strike="noStrike" dirty="0">
                          <a:solidFill>
                            <a:srgbClr val="C00000"/>
                          </a:solidFill>
                          <a:effectLst/>
                          <a:latin typeface="+mn-lt"/>
                        </a:rPr>
                        <a:t>Schule oder daheim</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DFD5"/>
                    </a:solidFill>
                  </a:tcPr>
                </a:tc>
                <a:tc vMerge="1">
                  <a:txBody>
                    <a:bodyPr/>
                    <a:lstStyle/>
                    <a:p>
                      <a:endParaRPr lang="de-DE"/>
                    </a:p>
                  </a:txBody>
                  <a:tcPr/>
                </a:tc>
                <a:tc rowSpan="6">
                  <a:txBody>
                    <a:bodyPr/>
                    <a:lstStyle/>
                    <a:p>
                      <a:pPr algn="ctr" fontAlgn="b"/>
                      <a:endParaRPr lang="de-DE" sz="16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52836">
                <a:tc rowSpan="2">
                  <a:txBody>
                    <a:bodyPr/>
                    <a:lstStyle/>
                    <a:p>
                      <a:pPr algn="ctr" fontAlgn="ctr"/>
                      <a:r>
                        <a:rPr lang="de-DE" sz="1800" b="0" i="0" u="none" strike="noStrike">
                          <a:solidFill>
                            <a:srgbClr val="000000"/>
                          </a:solidFill>
                          <a:effectLst/>
                          <a:latin typeface="Calibri"/>
                        </a:rPr>
                        <a:t>6.</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600" b="0" i="0" u="none" strike="noStrike" dirty="0">
                          <a:solidFill>
                            <a:srgbClr val="000000"/>
                          </a:solidFill>
                          <a:effectLst/>
                          <a:latin typeface="Calibri"/>
                        </a:rPr>
                        <a:t>13.30-14.15</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rowSpan="4">
                  <a:txBody>
                    <a:bodyPr/>
                    <a:lstStyle/>
                    <a:p>
                      <a:pPr algn="ctr" fontAlgn="ctr"/>
                      <a:r>
                        <a:rPr lang="de-DE" sz="1400" b="0" i="0" u="none" strike="noStrike" dirty="0">
                          <a:solidFill>
                            <a:srgbClr val="000000"/>
                          </a:solidFill>
                          <a:effectLst/>
                          <a:latin typeface="+mn-lt"/>
                        </a:rPr>
                        <a:t>3. </a:t>
                      </a:r>
                    </a:p>
                    <a:p>
                      <a:pPr algn="ctr" fontAlgn="ctr"/>
                      <a:r>
                        <a:rPr lang="de-DE" sz="1400" b="0" i="0" u="none" strike="noStrike" dirty="0">
                          <a:solidFill>
                            <a:srgbClr val="000000"/>
                          </a:solidFill>
                          <a:effectLst/>
                          <a:latin typeface="+mn-lt"/>
                        </a:rPr>
                        <a:t>Unterrichtsblock</a:t>
                      </a:r>
                      <a:endParaRPr lang="de-DE" sz="1800" b="0" i="1" u="none" strike="noStrike" dirty="0">
                        <a:solidFill>
                          <a:srgbClr val="C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3.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mn-lt"/>
                          <a:ea typeface="+mn-ea"/>
                          <a:cs typeface="+mn-cs"/>
                        </a:rPr>
                        <a:t>Unterrichtsblock</a:t>
                      </a:r>
                      <a:endParaRPr lang="de-DE" sz="1800" b="0" i="1" u="none" strike="noStrike" dirty="0">
                        <a:solidFill>
                          <a:srgbClr val="C00000"/>
                        </a:solidFill>
                        <a:effectLst/>
                        <a:latin typeface="+mn-lt"/>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vMerge="1">
                  <a:txBody>
                    <a:bodyPr/>
                    <a:lstStyle/>
                    <a:p>
                      <a:endParaRPr lang="de-DE"/>
                    </a:p>
                  </a:txBody>
                  <a:tcPr/>
                </a:tc>
                <a:extLst>
                  <a:ext uri="{0D108BD9-81ED-4DB2-BD59-A6C34878D82A}">
                    <a16:rowId xmlns:a16="http://schemas.microsoft.com/office/drawing/2014/main" val="1843884819"/>
                  </a:ext>
                </a:extLst>
              </a:tr>
              <a:tr h="316720">
                <a:tc vMerge="1">
                  <a:txBody>
                    <a:bodyPr/>
                    <a:lstStyle/>
                    <a:p>
                      <a:pPr algn="ctr" fontAlgn="ctr"/>
                      <a:r>
                        <a:rPr lang="de-DE" sz="1800" b="0" i="0" u="none" strike="noStrike">
                          <a:solidFill>
                            <a:srgbClr val="000000"/>
                          </a:solidFill>
                          <a:effectLst/>
                          <a:latin typeface="Calibri"/>
                        </a:rPr>
                        <a:t>7.</a:t>
                      </a:r>
                      <a:endParaRPr lang="de-DE" sz="1800" b="0" i="0" u="none" strike="noStrike" dirty="0">
                        <a:solidFill>
                          <a:srgbClr val="000000"/>
                        </a:solidFill>
                        <a:effectLst/>
                        <a:latin typeface="Calibri"/>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r>
                        <a:rPr lang="de-DE" sz="1600" b="0" i="0" u="none" strike="noStrike" dirty="0">
                          <a:solidFill>
                            <a:srgbClr val="000000"/>
                          </a:solidFill>
                          <a:effectLst/>
                          <a:latin typeface="Calibri"/>
                        </a:rPr>
                        <a:t>14.15-15.00</a:t>
                      </a: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rowSpan="2">
                  <a:txBody>
                    <a:bodyPr/>
                    <a:lstStyle/>
                    <a:p>
                      <a:pPr algn="ctr" fontAlgn="ctr"/>
                      <a:r>
                        <a:rPr lang="de-DE" sz="1400" b="0" i="0" u="none" strike="noStrike" dirty="0">
                          <a:solidFill>
                            <a:srgbClr val="000000"/>
                          </a:solidFill>
                          <a:effectLst/>
                          <a:latin typeface="Calibri"/>
                        </a:rPr>
                        <a:t>Lernzeit  13.45-14.45 h </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545076825"/>
                  </a:ext>
                </a:extLst>
              </a:tr>
              <a:tr h="322532">
                <a:tc rowSpan="2">
                  <a:txBody>
                    <a:bodyPr/>
                    <a:lstStyle/>
                    <a:p>
                      <a:r>
                        <a:rPr lang="de-DE" sz="1800" b="0" i="0" u="none" strike="noStrike">
                          <a:solidFill>
                            <a:srgbClr val="000000"/>
                          </a:solidFill>
                          <a:effectLst/>
                          <a:latin typeface="Calibri"/>
                        </a:rPr>
                        <a:t>7.</a:t>
                      </a:r>
                      <a:endParaRPr lang="de-DE"/>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r>
                        <a:rPr lang="de-DE" sz="1600" b="0" i="0" u="none" strike="noStrike" dirty="0">
                          <a:solidFill>
                            <a:srgbClr val="000000"/>
                          </a:solidFill>
                          <a:effectLst/>
                          <a:latin typeface="Calibri"/>
                        </a:rPr>
                        <a:t>14.15-15.00</a:t>
                      </a:r>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vMerge="1">
                  <a:txBody>
                    <a:bodyPr/>
                    <a:lstStyle/>
                    <a:p>
                      <a:pPr algn="ctr" fontAlgn="ct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62023865"/>
                  </a:ext>
                </a:extLst>
              </a:tr>
              <a:tr h="109516">
                <a:tc vMerge="1">
                  <a:txBody>
                    <a:bodyPr/>
                    <a:lstStyle/>
                    <a:p>
                      <a:endParaRPr lang="de-DE"/>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rowSpan="2">
                  <a:txBody>
                    <a:bodyPr/>
                    <a:lstStyle/>
                    <a:p>
                      <a:pPr algn="ctr" fontAlgn="ctr"/>
                      <a:r>
                        <a:rPr lang="de-DE" sz="1800" b="0" i="1" u="none" strike="noStrike" dirty="0">
                          <a:solidFill>
                            <a:srgbClr val="C00000"/>
                          </a:solidFill>
                          <a:effectLst/>
                          <a:latin typeface="Calibri"/>
                        </a:rPr>
                        <a:t>AG</a:t>
                      </a:r>
                      <a:endParaRPr kumimoji="0" lang="de-DE" sz="1400" b="0" i="0" u="none" strike="noStrike" kern="1200" cap="none" spc="0" normalizeH="0" baseline="0" noProof="0" dirty="0">
                        <a:ln>
                          <a:noFill/>
                        </a:ln>
                        <a:solidFill>
                          <a:srgbClr val="000000"/>
                        </a:solidFill>
                        <a:effectLst/>
                        <a:uLnTx/>
                        <a:uFillTx/>
                        <a:latin typeface="+mn-lt"/>
                        <a:ea typeface="+mn-ea"/>
                        <a:cs typeface="+mn-cs"/>
                      </a:endParaRPr>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2314954661"/>
                  </a:ext>
                </a:extLst>
              </a:tr>
              <a:tr h="538556">
                <a:tc>
                  <a:txBody>
                    <a:bodyPr/>
                    <a:lstStyle/>
                    <a:p>
                      <a:endParaRPr lang="de-DE"/>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600" b="0" i="0" u="none" strike="noStrike" dirty="0">
                          <a:solidFill>
                            <a:srgbClr val="000000"/>
                          </a:solidFill>
                          <a:effectLst/>
                          <a:latin typeface="Calibri"/>
                        </a:rPr>
                        <a:t>15.00-16.00</a:t>
                      </a:r>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de-DE"/>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de-DE" sz="1800" b="0" i="1" u="none" strike="noStrike" dirty="0">
                          <a:solidFill>
                            <a:srgbClr val="C00000"/>
                          </a:solidFill>
                          <a:effectLst/>
                          <a:latin typeface="Calibri"/>
                        </a:rPr>
                        <a:t> AG</a:t>
                      </a:r>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r>
                        <a:rPr lang="de-DE" sz="1800" b="0" i="1" u="none" strike="noStrike" dirty="0">
                          <a:solidFill>
                            <a:srgbClr val="C00000"/>
                          </a:solidFill>
                          <a:effectLst/>
                          <a:latin typeface="Calibri"/>
                        </a:rPr>
                        <a:t>AG</a:t>
                      </a:r>
                      <a:endParaRPr lang="de-DE" dirty="0"/>
                    </a:p>
                  </a:txBody>
                  <a:tcPr marL="7556" marR="7556" marT="75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r>
                        <a:rPr lang="de-DE" sz="1800" b="0" i="1" u="none" strike="noStrike" dirty="0">
                          <a:solidFill>
                            <a:srgbClr val="C00000"/>
                          </a:solidFill>
                          <a:effectLst/>
                          <a:latin typeface="Calibri"/>
                        </a:rPr>
                        <a:t>AG</a:t>
                      </a:r>
                      <a:endParaRPr lang="de-DE" dirty="0"/>
                    </a:p>
                  </a:txBody>
                  <a:tcPr marL="7556" marR="7556" marT="7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de-DE"/>
                    </a:p>
                  </a:txBody>
                  <a:tcPr>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749116041"/>
                  </a:ext>
                </a:extLst>
              </a:tr>
            </a:tbl>
          </a:graphicData>
        </a:graphic>
      </p:graphicFrame>
    </p:spTree>
    <p:extLst>
      <p:ext uri="{BB962C8B-B14F-4D97-AF65-F5344CB8AC3E}">
        <p14:creationId xmlns:p14="http://schemas.microsoft.com/office/powerpoint/2010/main" val="2024051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77160-ED85-4285-9FEE-95CDA204462C}"/>
              </a:ext>
            </a:extLst>
          </p:cNvPr>
          <p:cNvSpPr>
            <a:spLocks noGrp="1"/>
          </p:cNvSpPr>
          <p:nvPr>
            <p:ph type="title"/>
          </p:nvPr>
        </p:nvSpPr>
        <p:spPr>
          <a:xfrm>
            <a:off x="628650" y="365127"/>
            <a:ext cx="7886700" cy="1283792"/>
          </a:xfrm>
        </p:spPr>
        <p:txBody>
          <a:bodyPr>
            <a:normAutofit/>
          </a:bodyPr>
          <a:lstStyle/>
          <a:p>
            <a:pPr algn="ctr"/>
            <a:r>
              <a:rPr lang="de-DE" sz="3600" b="1" dirty="0">
                <a:solidFill>
                  <a:srgbClr val="00B050"/>
                </a:solidFill>
              </a:rPr>
              <a:t>4. Schulbetrieb Halbtag / Ganztag</a:t>
            </a:r>
          </a:p>
        </p:txBody>
      </p:sp>
      <p:sp>
        <p:nvSpPr>
          <p:cNvPr id="3" name="Inhaltsplatzhalter 2">
            <a:extLst>
              <a:ext uri="{FF2B5EF4-FFF2-40B4-BE49-F238E27FC236}">
                <a16:creationId xmlns:a16="http://schemas.microsoft.com/office/drawing/2014/main" id="{AE14C7F0-F0C8-4E24-A5F2-19E9AECE6B1E}"/>
              </a:ext>
            </a:extLst>
          </p:cNvPr>
          <p:cNvSpPr>
            <a:spLocks noGrp="1"/>
          </p:cNvSpPr>
          <p:nvPr>
            <p:ph idx="1"/>
          </p:nvPr>
        </p:nvSpPr>
        <p:spPr>
          <a:xfrm>
            <a:off x="628650" y="1648919"/>
            <a:ext cx="7886700" cy="4528044"/>
          </a:xfrm>
        </p:spPr>
        <p:txBody>
          <a:bodyPr>
            <a:normAutofit fontScale="25000" lnSpcReduction="20000"/>
          </a:bodyPr>
          <a:lstStyle/>
          <a:p>
            <a:pPr>
              <a:lnSpc>
                <a:spcPct val="120000"/>
              </a:lnSpc>
            </a:pPr>
            <a:r>
              <a:rPr lang="de-DE" sz="10400" dirty="0"/>
              <a:t>Am Dienstag und Donnerstag ist der Nachmittagsunter-</a:t>
            </a:r>
            <a:r>
              <a:rPr lang="de-DE" sz="10400" dirty="0" err="1"/>
              <a:t>richt</a:t>
            </a:r>
            <a:r>
              <a:rPr lang="de-DE" sz="10400" dirty="0"/>
              <a:t> von 13.30- 15 Uhr </a:t>
            </a:r>
            <a:r>
              <a:rPr lang="de-DE" sz="10400" b="1" dirty="0"/>
              <a:t>für ALLE Kinder verbindlich</a:t>
            </a:r>
            <a:r>
              <a:rPr lang="de-DE" sz="10400" dirty="0"/>
              <a:t>.</a:t>
            </a:r>
          </a:p>
          <a:p>
            <a:pPr>
              <a:lnSpc>
                <a:spcPct val="120000"/>
              </a:lnSpc>
            </a:pPr>
            <a:r>
              <a:rPr lang="de-DE" sz="10400" dirty="0"/>
              <a:t>Unterrichtsende ist </a:t>
            </a:r>
            <a:r>
              <a:rPr lang="de-DE" sz="10400" b="1" dirty="0"/>
              <a:t>jeden Vormittag um 12 Uhr.</a:t>
            </a:r>
            <a:r>
              <a:rPr lang="de-DE" sz="10400" dirty="0"/>
              <a:t>          Am Montag, Mittwoch oder Freitag haben </a:t>
            </a:r>
            <a:r>
              <a:rPr lang="de-DE" sz="10400" b="1" dirty="0"/>
              <a:t>einzelne Klassen(stufen) bis 12.45 Uhr </a:t>
            </a:r>
            <a:r>
              <a:rPr lang="de-DE" sz="10400" dirty="0"/>
              <a:t>Unterricht.</a:t>
            </a:r>
          </a:p>
          <a:p>
            <a:pPr>
              <a:lnSpc>
                <a:spcPct val="120000"/>
              </a:lnSpc>
            </a:pPr>
            <a:r>
              <a:rPr lang="de-DE" sz="10400" b="1" dirty="0"/>
              <a:t>Hausaufgaben</a:t>
            </a:r>
            <a:r>
              <a:rPr lang="de-DE" sz="10400" dirty="0"/>
              <a:t> gibt es nur am Montag, Mittwoch und Freitag. Halbtagskinder erledigen sie zuhause, Ganz-</a:t>
            </a:r>
            <a:r>
              <a:rPr lang="de-DE" sz="10400" dirty="0" err="1"/>
              <a:t>tageskinder</a:t>
            </a:r>
            <a:r>
              <a:rPr lang="de-DE" sz="10400" dirty="0"/>
              <a:t> am Mi in der Lernzeit (Schule) und am Mo/Fr zuhause ODER in der Betreuung, die für 1 Schul-jahr fest gebucht wird (kostenpflichtig, Stadt Lörrach).</a:t>
            </a:r>
          </a:p>
          <a:p>
            <a:pPr marL="0" indent="0">
              <a:buNone/>
            </a:pPr>
            <a:endParaRPr lang="de-DE" sz="2800" dirty="0"/>
          </a:p>
        </p:txBody>
      </p:sp>
    </p:spTree>
    <p:extLst>
      <p:ext uri="{BB962C8B-B14F-4D97-AF65-F5344CB8AC3E}">
        <p14:creationId xmlns:p14="http://schemas.microsoft.com/office/powerpoint/2010/main" val="597269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77160-ED85-4285-9FEE-95CDA204462C}"/>
              </a:ext>
            </a:extLst>
          </p:cNvPr>
          <p:cNvSpPr>
            <a:spLocks noGrp="1"/>
          </p:cNvSpPr>
          <p:nvPr>
            <p:ph type="title"/>
          </p:nvPr>
        </p:nvSpPr>
        <p:spPr>
          <a:xfrm>
            <a:off x="628650" y="365127"/>
            <a:ext cx="7886700" cy="1283792"/>
          </a:xfrm>
        </p:spPr>
        <p:txBody>
          <a:bodyPr>
            <a:normAutofit/>
          </a:bodyPr>
          <a:lstStyle/>
          <a:p>
            <a:pPr algn="ctr"/>
            <a:r>
              <a:rPr lang="de-DE" sz="3600" b="1" dirty="0">
                <a:solidFill>
                  <a:srgbClr val="00B050"/>
                </a:solidFill>
              </a:rPr>
              <a:t>4. Schulbetrieb Halbtag / Ganztag</a:t>
            </a:r>
          </a:p>
        </p:txBody>
      </p:sp>
      <p:sp>
        <p:nvSpPr>
          <p:cNvPr id="3" name="Inhaltsplatzhalter 2">
            <a:extLst>
              <a:ext uri="{FF2B5EF4-FFF2-40B4-BE49-F238E27FC236}">
                <a16:creationId xmlns:a16="http://schemas.microsoft.com/office/drawing/2014/main" id="{AE14C7F0-F0C8-4E24-A5F2-19E9AECE6B1E}"/>
              </a:ext>
            </a:extLst>
          </p:cNvPr>
          <p:cNvSpPr>
            <a:spLocks noGrp="1"/>
          </p:cNvSpPr>
          <p:nvPr>
            <p:ph idx="1"/>
          </p:nvPr>
        </p:nvSpPr>
        <p:spPr>
          <a:xfrm>
            <a:off x="628650" y="1648919"/>
            <a:ext cx="7886700" cy="4528044"/>
          </a:xfrm>
        </p:spPr>
        <p:txBody>
          <a:bodyPr>
            <a:noAutofit/>
          </a:bodyPr>
          <a:lstStyle/>
          <a:p>
            <a:pPr>
              <a:lnSpc>
                <a:spcPct val="100000"/>
              </a:lnSpc>
            </a:pPr>
            <a:r>
              <a:rPr lang="de-DE" sz="2600" dirty="0"/>
              <a:t> An allen drei Schul-Nachmittagen (Die/Mi/Do) </a:t>
            </a:r>
            <a:r>
              <a:rPr lang="de-DE" sz="2600" dirty="0" err="1"/>
              <a:t>besu-chen</a:t>
            </a:r>
            <a:r>
              <a:rPr lang="de-DE" sz="2600" dirty="0"/>
              <a:t> Ganztageskinder AGs bis 16 Uhr (= kostenloses Angebot), </a:t>
            </a:r>
            <a:r>
              <a:rPr lang="de-DE" sz="2600" b="1" dirty="0"/>
              <a:t>die Tage sind NICHT einzeln (ab-)wählbar</a:t>
            </a:r>
            <a:r>
              <a:rPr lang="de-DE" sz="2600" dirty="0"/>
              <a:t>!</a:t>
            </a:r>
          </a:p>
          <a:p>
            <a:pPr>
              <a:lnSpc>
                <a:spcPct val="100000"/>
              </a:lnSpc>
            </a:pPr>
            <a:r>
              <a:rPr lang="de-DE" sz="2600" dirty="0"/>
              <a:t>Das</a:t>
            </a:r>
            <a:r>
              <a:rPr lang="de-DE" sz="2600" b="1" dirty="0"/>
              <a:t> Mittagessen</a:t>
            </a:r>
            <a:r>
              <a:rPr lang="de-DE" sz="2600" dirty="0"/>
              <a:t> kann von Ganztageskindern in einer Vesperbox mitgebracht oder bei </a:t>
            </a:r>
            <a:r>
              <a:rPr lang="de-DE" sz="2600" dirty="0" err="1"/>
              <a:t>pairsolutions</a:t>
            </a:r>
            <a:r>
              <a:rPr lang="de-DE" sz="2600" dirty="0"/>
              <a:t> bestellt werden (s. Homepage). Genauso können die Kinder zum Mittagessen nach Hause gehen.</a:t>
            </a:r>
          </a:p>
          <a:p>
            <a:pPr>
              <a:lnSpc>
                <a:spcPct val="100000"/>
              </a:lnSpc>
            </a:pPr>
            <a:r>
              <a:rPr lang="de-DE" sz="2600" dirty="0"/>
              <a:t>Halbtagskinder verbringen alle Mittagspausen zuhause.</a:t>
            </a:r>
          </a:p>
          <a:p>
            <a:pPr>
              <a:lnSpc>
                <a:spcPct val="100000"/>
              </a:lnSpc>
            </a:pPr>
            <a:r>
              <a:rPr lang="de-DE" sz="2600" dirty="0"/>
              <a:t>Die Wahl GTS oder HTS ist </a:t>
            </a:r>
            <a:r>
              <a:rPr lang="de-DE" sz="2600" b="1" dirty="0"/>
              <a:t>für 1 Schuljahr verbindlich.</a:t>
            </a:r>
          </a:p>
          <a:p>
            <a:pPr>
              <a:lnSpc>
                <a:spcPct val="100000"/>
              </a:lnSpc>
            </a:pPr>
            <a:r>
              <a:rPr lang="de-DE" sz="2600" dirty="0"/>
              <a:t>Betreuung außerhalb der GTS-Zeiten ist kostenpflichtig.</a:t>
            </a:r>
          </a:p>
        </p:txBody>
      </p:sp>
    </p:spTree>
    <p:extLst>
      <p:ext uri="{BB962C8B-B14F-4D97-AF65-F5344CB8AC3E}">
        <p14:creationId xmlns:p14="http://schemas.microsoft.com/office/powerpoint/2010/main" val="3464307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188644"/>
            <a:ext cx="7772400" cy="936103"/>
          </a:xfrm>
        </p:spPr>
        <p:txBody>
          <a:bodyPr>
            <a:normAutofit/>
          </a:bodyPr>
          <a:lstStyle/>
          <a:p>
            <a:r>
              <a:rPr lang="de-DE" sz="3600" b="1" dirty="0">
                <a:solidFill>
                  <a:srgbClr val="00B050"/>
                </a:solidFill>
              </a:rPr>
              <a:t>AG-Angebote im Ganztag</a:t>
            </a:r>
          </a:p>
        </p:txBody>
      </p:sp>
      <p:sp>
        <p:nvSpPr>
          <p:cNvPr id="3" name="Untertitel 2"/>
          <p:cNvSpPr>
            <a:spLocks noGrp="1"/>
          </p:cNvSpPr>
          <p:nvPr>
            <p:ph type="subTitle" idx="1"/>
          </p:nvPr>
        </p:nvSpPr>
        <p:spPr>
          <a:xfrm>
            <a:off x="647564" y="1412776"/>
            <a:ext cx="7848872" cy="5040560"/>
          </a:xfrm>
        </p:spPr>
        <p:txBody>
          <a:bodyPr>
            <a:noAutofit/>
          </a:bodyPr>
          <a:lstStyle/>
          <a:p>
            <a:pPr algn="l">
              <a:lnSpc>
                <a:spcPct val="100000"/>
              </a:lnSpc>
            </a:pPr>
            <a:r>
              <a:rPr lang="de-DE" sz="2500" dirty="0">
                <a:solidFill>
                  <a:schemeClr val="tx1"/>
                </a:solidFill>
              </a:rPr>
              <a:t>Hier einige AGs, die in den letzten </a:t>
            </a:r>
            <a:r>
              <a:rPr lang="de-DE" sz="2500" dirty="0"/>
              <a:t>J</a:t>
            </a:r>
            <a:r>
              <a:rPr lang="de-DE" sz="2500" dirty="0">
                <a:solidFill>
                  <a:schemeClr val="tx1"/>
                </a:solidFill>
              </a:rPr>
              <a:t>ahren von Lehrkräften oder externen Bildungspartnern angeboten wurden:</a:t>
            </a:r>
          </a:p>
          <a:p>
            <a:pPr algn="l">
              <a:lnSpc>
                <a:spcPct val="100000"/>
              </a:lnSpc>
            </a:pPr>
            <a:r>
              <a:rPr lang="de-DE" sz="2500" dirty="0">
                <a:solidFill>
                  <a:schemeClr val="tx1"/>
                </a:solidFill>
              </a:rPr>
              <a:t>Sport:			Fußball, Breakdance, Hallenspiele</a:t>
            </a:r>
          </a:p>
          <a:p>
            <a:pPr algn="l">
              <a:lnSpc>
                <a:spcPct val="100000"/>
              </a:lnSpc>
            </a:pPr>
            <a:r>
              <a:rPr lang="de-DE" sz="2500" dirty="0">
                <a:solidFill>
                  <a:schemeClr val="tx1"/>
                </a:solidFill>
              </a:rPr>
              <a:t>Musischer Bereich:	Saxofon/Klarinette (Musikschule), 					Chor, Blockflöte</a:t>
            </a:r>
          </a:p>
          <a:p>
            <a:pPr algn="l">
              <a:lnSpc>
                <a:spcPct val="100000"/>
              </a:lnSpc>
            </a:pPr>
            <a:r>
              <a:rPr lang="de-DE" sz="2500" dirty="0">
                <a:solidFill>
                  <a:schemeClr val="tx1"/>
                </a:solidFill>
              </a:rPr>
              <a:t>Künstlerischer Bereich: Textiles Werken, Kunst-AG, Theater</a:t>
            </a:r>
          </a:p>
          <a:p>
            <a:pPr algn="l">
              <a:lnSpc>
                <a:spcPct val="100000"/>
              </a:lnSpc>
            </a:pPr>
            <a:r>
              <a:rPr lang="de-DE" sz="2500" dirty="0"/>
              <a:t>Naturw</a:t>
            </a:r>
            <a:r>
              <a:rPr lang="de-DE" sz="2500" dirty="0">
                <a:solidFill>
                  <a:schemeClr val="tx1"/>
                </a:solidFill>
              </a:rPr>
              <a:t>issenschaft: 	Natur- und Umweltdetektive, Schul-</a:t>
            </a:r>
            <a:br>
              <a:rPr lang="de-DE" sz="2500" dirty="0">
                <a:solidFill>
                  <a:schemeClr val="tx1"/>
                </a:solidFill>
              </a:rPr>
            </a:br>
            <a:r>
              <a:rPr lang="de-DE" sz="2500" dirty="0">
                <a:solidFill>
                  <a:schemeClr val="tx1"/>
                </a:solidFill>
              </a:rPr>
              <a:t>				garten, Experimente, Schlaue Füchse</a:t>
            </a:r>
          </a:p>
          <a:p>
            <a:pPr algn="l">
              <a:lnSpc>
                <a:spcPct val="100000"/>
              </a:lnSpc>
            </a:pPr>
            <a:r>
              <a:rPr lang="de-DE" sz="2500" dirty="0">
                <a:solidFill>
                  <a:schemeClr val="tx1"/>
                </a:solidFill>
              </a:rPr>
              <a:t>Sonstige:			</a:t>
            </a:r>
            <a:r>
              <a:rPr lang="de-DE" sz="2500" dirty="0" err="1"/>
              <a:t>IPads</a:t>
            </a:r>
            <a:r>
              <a:rPr lang="de-DE" sz="2500" dirty="0">
                <a:solidFill>
                  <a:schemeClr val="tx1"/>
                </a:solidFill>
              </a:rPr>
              <a:t>,</a:t>
            </a:r>
            <a:r>
              <a:rPr lang="de-DE" sz="2500" dirty="0"/>
              <a:t> </a:t>
            </a:r>
            <a:r>
              <a:rPr lang="de-DE" sz="2500" dirty="0">
                <a:solidFill>
                  <a:schemeClr val="tx1"/>
                </a:solidFill>
              </a:rPr>
              <a:t>Spieletreff, Bauen, Brettspiele,					</a:t>
            </a:r>
            <a:r>
              <a:rPr lang="de-DE" sz="2500" dirty="0"/>
              <a:t>Geschicklichkeit, Pfadfinder</a:t>
            </a:r>
            <a:r>
              <a:rPr lang="de-DE" sz="2500" dirty="0">
                <a:solidFill>
                  <a:schemeClr val="tx1"/>
                </a:solidFill>
              </a:rPr>
              <a:t>, Reli-AG, 					Leseclub, Bilderbücher, Miteinander					</a:t>
            </a:r>
          </a:p>
        </p:txBody>
      </p:sp>
    </p:spTree>
    <p:extLst>
      <p:ext uri="{BB962C8B-B14F-4D97-AF65-F5344CB8AC3E}">
        <p14:creationId xmlns:p14="http://schemas.microsoft.com/office/powerpoint/2010/main" val="4265524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188644"/>
            <a:ext cx="7772400" cy="936103"/>
          </a:xfrm>
        </p:spPr>
        <p:txBody>
          <a:bodyPr>
            <a:normAutofit/>
          </a:bodyPr>
          <a:lstStyle/>
          <a:p>
            <a:r>
              <a:rPr lang="de-DE" sz="3600" b="1" dirty="0">
                <a:solidFill>
                  <a:srgbClr val="00B050"/>
                </a:solidFill>
              </a:rPr>
              <a:t>AG-Angebote im Ganztag</a:t>
            </a:r>
          </a:p>
        </p:txBody>
      </p:sp>
      <p:sp>
        <p:nvSpPr>
          <p:cNvPr id="3" name="Untertitel 2"/>
          <p:cNvSpPr>
            <a:spLocks noGrp="1"/>
          </p:cNvSpPr>
          <p:nvPr>
            <p:ph type="subTitle" idx="1"/>
          </p:nvPr>
        </p:nvSpPr>
        <p:spPr>
          <a:xfrm>
            <a:off x="717340" y="1340768"/>
            <a:ext cx="7848872" cy="5040560"/>
          </a:xfrm>
        </p:spPr>
        <p:txBody>
          <a:bodyPr>
            <a:noAutofit/>
          </a:bodyPr>
          <a:lstStyle/>
          <a:p>
            <a:pPr marL="342900" indent="-342900" algn="l">
              <a:buFont typeface="Arial" panose="020B0604020202020204" pitchFamily="34" charset="0"/>
              <a:buChar char="•"/>
            </a:pPr>
            <a:r>
              <a:rPr lang="de-DE" sz="2500" dirty="0"/>
              <a:t>Die AG-Angebote ändern sich in jedem Schuljahr!</a:t>
            </a:r>
          </a:p>
          <a:p>
            <a:pPr marL="342900" indent="-342900" algn="l">
              <a:buFont typeface="Arial" panose="020B0604020202020204" pitchFamily="34" charset="0"/>
              <a:buChar char="•"/>
            </a:pPr>
            <a:r>
              <a:rPr lang="de-DE" sz="2500" dirty="0"/>
              <a:t>Kinder können pro Nachmittag (Die/Mi/Do) mehrere AG-Wünsche nennen und werden dann pro Nachmittag einer AG zugeteilt, die sie i.d.R. für ein ganzes Schuljahr besuchen. </a:t>
            </a:r>
          </a:p>
          <a:p>
            <a:pPr marL="342900" indent="-342900" algn="l">
              <a:buFont typeface="Arial" panose="020B0604020202020204" pitchFamily="34" charset="0"/>
              <a:buChar char="•"/>
            </a:pPr>
            <a:r>
              <a:rPr lang="de-DE" sz="2500" dirty="0"/>
              <a:t>Wir berücksichtigen Wünsche, aber es besteht kein „Recht“ auf eine bestimmte AG-Zuteilung.</a:t>
            </a:r>
          </a:p>
          <a:p>
            <a:pPr marL="342900" indent="-342900" algn="l">
              <a:buFont typeface="Arial" panose="020B0604020202020204" pitchFamily="34" charset="0"/>
              <a:buChar char="•"/>
            </a:pPr>
            <a:r>
              <a:rPr lang="de-DE" sz="2500" dirty="0"/>
              <a:t>Gerne nehmen wir neue Ideen für AGs auf – was können Sie für Grundschulkinder anbieten?</a:t>
            </a:r>
          </a:p>
          <a:p>
            <a:pPr marL="342900" indent="-342900" algn="l">
              <a:buFont typeface="Arial" panose="020B0604020202020204" pitchFamily="34" charset="0"/>
              <a:buChar char="•"/>
            </a:pPr>
            <a:r>
              <a:rPr lang="de-DE" sz="2500" dirty="0"/>
              <a:t>Kennen Sie mögliche Bildungspartner, die uns mit einem verlässlichen wöchentlichen AG-Angebot unterstützen könnten?</a:t>
            </a:r>
          </a:p>
        </p:txBody>
      </p:sp>
    </p:spTree>
    <p:extLst>
      <p:ext uri="{BB962C8B-B14F-4D97-AF65-F5344CB8AC3E}">
        <p14:creationId xmlns:p14="http://schemas.microsoft.com/office/powerpoint/2010/main" val="589110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400" dirty="0">
                <a:solidFill>
                  <a:srgbClr val="FF0000"/>
                </a:solidFill>
              </a:rPr>
              <a:t>Informationen zur Schulanmeldung</a:t>
            </a:r>
          </a:p>
          <a:p>
            <a:pPr marL="742950" indent="-742950" algn="just">
              <a:buFont typeface="+mj-lt"/>
              <a:buAutoNum type="arabicPeriod"/>
            </a:pPr>
            <a:r>
              <a:rPr lang="de-DE" sz="2400" dirty="0">
                <a:solidFill>
                  <a:srgbClr val="FFC000"/>
                </a:solidFill>
              </a:rPr>
              <a:t>Kooperation Schule – Kindergarten </a:t>
            </a:r>
          </a:p>
          <a:p>
            <a:pPr marL="742950" indent="-742950">
              <a:buFont typeface="+mj-lt"/>
              <a:buAutoNum type="arabicPeriod"/>
            </a:pPr>
            <a:r>
              <a:rPr lang="de-DE" sz="2400" dirty="0">
                <a:solidFill>
                  <a:srgbClr val="92D050"/>
                </a:solidFill>
              </a:rPr>
              <a:t>Was ein Kind können sollte</a:t>
            </a:r>
          </a:p>
          <a:p>
            <a:pPr marL="742950" indent="-742950">
              <a:buFont typeface="+mj-lt"/>
              <a:buAutoNum type="arabicPeriod"/>
            </a:pPr>
            <a:r>
              <a:rPr lang="de-DE" sz="2400" dirty="0">
                <a:solidFill>
                  <a:srgbClr val="00B050"/>
                </a:solidFill>
              </a:rPr>
              <a:t>Schulbetrieb Halbtag/Ganztag</a:t>
            </a:r>
          </a:p>
          <a:p>
            <a:pPr marL="742950" indent="-742950">
              <a:buFont typeface="+mj-lt"/>
              <a:buAutoNum type="arabicPeriod"/>
            </a:pPr>
            <a:endParaRPr lang="de-DE" sz="2400" dirty="0">
              <a:solidFill>
                <a:srgbClr val="00B050"/>
              </a:solidFill>
            </a:endParaRPr>
          </a:p>
          <a:p>
            <a:pPr marL="742950" indent="-742950">
              <a:buFont typeface="+mj-lt"/>
              <a:buAutoNum type="arabicPeriod"/>
            </a:pPr>
            <a:r>
              <a:rPr lang="de-DE" sz="4800" dirty="0">
                <a:solidFill>
                  <a:srgbClr val="00B0F0"/>
                </a:solidFill>
              </a:rPr>
              <a:t>Montessori-Profil</a:t>
            </a:r>
          </a:p>
          <a:p>
            <a:pPr marL="742950" indent="-742950">
              <a:buFont typeface="+mj-lt"/>
              <a:buAutoNum type="arabicPeriod"/>
            </a:pPr>
            <a:endParaRPr lang="de-DE" sz="2200" dirty="0">
              <a:solidFill>
                <a:srgbClr val="0070C0"/>
              </a:solidFill>
            </a:endParaRPr>
          </a:p>
          <a:p>
            <a:pPr marL="742950" indent="-742950">
              <a:buFont typeface="+mj-lt"/>
              <a:buAutoNum type="arabicPeriod"/>
            </a:pPr>
            <a:r>
              <a:rPr lang="de-DE" sz="2200" dirty="0">
                <a:solidFill>
                  <a:srgbClr val="0070C0"/>
                </a:solidFill>
              </a:rPr>
              <a:t>Anfangsunterricht</a:t>
            </a: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1689720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00B0F0"/>
                </a:solidFill>
              </a:rPr>
              <a:t>5. Montessori - Profil</a:t>
            </a:r>
          </a:p>
        </p:txBody>
      </p:sp>
      <p:sp>
        <p:nvSpPr>
          <p:cNvPr id="3" name="Inhaltsplatzhalter 2"/>
          <p:cNvSpPr>
            <a:spLocks noGrp="1"/>
          </p:cNvSpPr>
          <p:nvPr>
            <p:ph idx="1"/>
          </p:nvPr>
        </p:nvSpPr>
        <p:spPr/>
        <p:txBody>
          <a:bodyPr>
            <a:normAutofit/>
          </a:bodyPr>
          <a:lstStyle/>
          <a:p>
            <a:pPr marL="0" indent="0">
              <a:buNone/>
            </a:pPr>
            <a:r>
              <a:rPr lang="de-DE" sz="2500" dirty="0"/>
              <a:t>Die Schlossbergschule ist KEINE freie Montessori-Schule, sondern eine staatliche Grundschule mit Montessori-Profil. Das bedeutet, dass …</a:t>
            </a:r>
          </a:p>
          <a:p>
            <a:pPr marL="0" indent="0">
              <a:buNone/>
            </a:pPr>
            <a:endParaRPr lang="de-DE" sz="1200" dirty="0"/>
          </a:p>
          <a:p>
            <a:r>
              <a:rPr lang="de-DE" sz="2500" dirty="0"/>
              <a:t>… im Unterricht unter anderem mit Elementen und Materialien der Montessori-Pädagogik gearbeitet wird</a:t>
            </a:r>
          </a:p>
          <a:p>
            <a:r>
              <a:rPr lang="de-DE" sz="2500" dirty="0"/>
              <a:t>… gemäß dem Motto von Maria Montessori „Hilf mir, es selbst zu tun“ im Rahmen der Freiarbeit selbstständiges Arbeiten gefördert wird</a:t>
            </a:r>
          </a:p>
          <a:p>
            <a:r>
              <a:rPr lang="de-DE" sz="2500" dirty="0"/>
              <a:t>… jeder Unterrichtstag mit einer 30-minütigen Lernzeit beginnt, zusätzlich zu den regulären Unterrichtsstunden</a:t>
            </a:r>
          </a:p>
          <a:p>
            <a:endParaRPr lang="de-DE" sz="2500" dirty="0"/>
          </a:p>
          <a:p>
            <a:endParaRPr lang="de-DE" sz="2500" dirty="0"/>
          </a:p>
        </p:txBody>
      </p:sp>
    </p:spTree>
    <p:extLst>
      <p:ext uri="{BB962C8B-B14F-4D97-AF65-F5344CB8AC3E}">
        <p14:creationId xmlns:p14="http://schemas.microsoft.com/office/powerpoint/2010/main" val="20269535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00B0F0"/>
                </a:solidFill>
              </a:rPr>
              <a:t>5. Montessori - Profil</a:t>
            </a:r>
          </a:p>
        </p:txBody>
      </p:sp>
      <p:sp>
        <p:nvSpPr>
          <p:cNvPr id="3" name="Inhaltsplatzhalter 2"/>
          <p:cNvSpPr>
            <a:spLocks noGrp="1"/>
          </p:cNvSpPr>
          <p:nvPr>
            <p:ph idx="1"/>
          </p:nvPr>
        </p:nvSpPr>
        <p:spPr/>
        <p:txBody>
          <a:bodyPr>
            <a:normAutofit/>
          </a:bodyPr>
          <a:lstStyle/>
          <a:p>
            <a:pPr marL="0" indent="0">
              <a:buNone/>
            </a:pPr>
            <a:r>
              <a:rPr lang="de-DE" sz="2500" dirty="0"/>
              <a:t>Das bedeutet, dass …</a:t>
            </a:r>
          </a:p>
          <a:p>
            <a:pPr marL="0" indent="0">
              <a:buNone/>
            </a:pPr>
            <a:endParaRPr lang="de-DE" sz="1200" dirty="0"/>
          </a:p>
          <a:p>
            <a:r>
              <a:rPr lang="de-DE" sz="2500" dirty="0"/>
              <a:t>… die Kinder zeitweise auf verschiedenen Niveaus und in ihrem eigenen Tempo arbeiten können, oftmals unter-stützt von Tages- oder Wochenplänen</a:t>
            </a:r>
          </a:p>
          <a:p>
            <a:r>
              <a:rPr lang="de-DE" sz="2500" dirty="0"/>
              <a:t>… Kinder einander gegenseitig helfen und Dinge erklären</a:t>
            </a:r>
          </a:p>
          <a:p>
            <a:r>
              <a:rPr lang="de-DE" sz="2500" dirty="0"/>
              <a:t>… Lehrkräfte als Begleiter des Lernprozesses darauf achten, dass die Kinder die Ziele des Bildungsplanes erreichen. </a:t>
            </a:r>
          </a:p>
          <a:p>
            <a:pPr marL="0" indent="0">
              <a:buNone/>
            </a:pPr>
            <a:r>
              <a:rPr lang="de-DE" sz="2500" dirty="0"/>
              <a:t>  </a:t>
            </a:r>
            <a:r>
              <a:rPr lang="de-DE" sz="2500" dirty="0">
                <a:sym typeface="Wingdings" panose="05000000000000000000" pitchFamily="2" charset="2"/>
              </a:rPr>
              <a:t></a:t>
            </a:r>
            <a:r>
              <a:rPr lang="de-DE" sz="2500" dirty="0"/>
              <a:t> 	Die </a:t>
            </a:r>
            <a:r>
              <a:rPr lang="de-DE" sz="2500" dirty="0" err="1"/>
              <a:t>Lehrkäfte</a:t>
            </a:r>
            <a:r>
              <a:rPr lang="de-DE" sz="2500" dirty="0"/>
              <a:t> haben i.d.R. KEINE spezielle Montessori-     	Ausbildung bzw. KEINE Zusatzqualifikationen.</a:t>
            </a:r>
          </a:p>
          <a:p>
            <a:endParaRPr lang="de-DE" sz="2500" dirty="0"/>
          </a:p>
        </p:txBody>
      </p:sp>
    </p:spTree>
    <p:extLst>
      <p:ext uri="{BB962C8B-B14F-4D97-AF65-F5344CB8AC3E}">
        <p14:creationId xmlns:p14="http://schemas.microsoft.com/office/powerpoint/2010/main" val="230042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FF0000"/>
                </a:solidFill>
              </a:rPr>
              <a:t>1. Schulanmeldung</a:t>
            </a:r>
          </a:p>
        </p:txBody>
      </p:sp>
      <p:sp>
        <p:nvSpPr>
          <p:cNvPr id="3" name="Inhaltsplatzhalter 2"/>
          <p:cNvSpPr>
            <a:spLocks noGrp="1"/>
          </p:cNvSpPr>
          <p:nvPr>
            <p:ph idx="1"/>
          </p:nvPr>
        </p:nvSpPr>
        <p:spPr>
          <a:xfrm>
            <a:off x="457200" y="1639345"/>
            <a:ext cx="8229600" cy="4525963"/>
          </a:xfrm>
        </p:spPr>
        <p:txBody>
          <a:bodyPr>
            <a:normAutofit/>
          </a:bodyPr>
          <a:lstStyle/>
          <a:p>
            <a:pPr>
              <a:lnSpc>
                <a:spcPct val="110000"/>
              </a:lnSpc>
              <a:buFont typeface="Wingdings" panose="05000000000000000000" pitchFamily="2" charset="2"/>
              <a:buChar char="Ø"/>
            </a:pPr>
            <a:r>
              <a:rPr lang="de-DE" sz="2400" dirty="0"/>
              <a:t> </a:t>
            </a:r>
            <a:r>
              <a:rPr lang="de-DE" sz="2500" dirty="0"/>
              <a:t>Kinder, die in Haagen wohnen, gehören zum Schulbezirk der SBS: Kurze Beine - Kurze Wege! Sie müssen Ihr Kind hier anmelden, auch wenn es eine andere Schule besuchen soll.</a:t>
            </a:r>
          </a:p>
          <a:p>
            <a:pPr>
              <a:lnSpc>
                <a:spcPct val="110000"/>
              </a:lnSpc>
              <a:buFont typeface="Wingdings" panose="05000000000000000000" pitchFamily="2" charset="2"/>
              <a:buChar char="Ø"/>
            </a:pPr>
            <a:r>
              <a:rPr lang="de-DE" sz="2500" dirty="0"/>
              <a:t> Die Einschulung an einer anderen Grundschule ist NUR nach Antrag möglich (Schulbezirkswechsel), falls das Kind eine Privatschule oder eine Halbtagsschule besuchen soll. Weitere Härtefälle werden im Einzelfall geklärt.</a:t>
            </a:r>
          </a:p>
          <a:p>
            <a:pPr>
              <a:lnSpc>
                <a:spcPct val="110000"/>
              </a:lnSpc>
              <a:buFont typeface="Wingdings" panose="05000000000000000000" pitchFamily="2" charset="2"/>
              <a:buChar char="Ø"/>
            </a:pPr>
            <a:r>
              <a:rPr lang="de-DE" sz="2500" dirty="0"/>
              <a:t> Für auswärtige Kinder ist ein Wechsel zur Schlossbergschule möglich (mit Antrag auf Schulbezirkswechsel), wenn sie die Ganztagesbetreuung benötigen.</a:t>
            </a:r>
          </a:p>
          <a:p>
            <a:pPr>
              <a:lnSpc>
                <a:spcPct val="110000"/>
              </a:lnSpc>
              <a:buFont typeface="Wingdings" panose="05000000000000000000" pitchFamily="2" charset="2"/>
              <a:buChar char="Ø"/>
            </a:pPr>
            <a:endParaRPr lang="de-DE" sz="2500" dirty="0"/>
          </a:p>
        </p:txBody>
      </p:sp>
    </p:spTree>
    <p:extLst>
      <p:ext uri="{BB962C8B-B14F-4D97-AF65-F5344CB8AC3E}">
        <p14:creationId xmlns:p14="http://schemas.microsoft.com/office/powerpoint/2010/main" val="27376111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400" dirty="0">
                <a:solidFill>
                  <a:srgbClr val="FF0000"/>
                </a:solidFill>
              </a:rPr>
              <a:t>Informationen zur Schulanmeldung</a:t>
            </a:r>
          </a:p>
          <a:p>
            <a:pPr marL="742950" indent="-742950" algn="just">
              <a:buFont typeface="+mj-lt"/>
              <a:buAutoNum type="arabicPeriod"/>
            </a:pPr>
            <a:r>
              <a:rPr lang="de-DE" sz="2400" dirty="0">
                <a:solidFill>
                  <a:srgbClr val="FFC000"/>
                </a:solidFill>
              </a:rPr>
              <a:t>Kooperation Schule – Kindergarten </a:t>
            </a:r>
          </a:p>
          <a:p>
            <a:pPr marL="742950" indent="-742950">
              <a:buFont typeface="+mj-lt"/>
              <a:buAutoNum type="arabicPeriod"/>
            </a:pPr>
            <a:r>
              <a:rPr lang="de-DE" sz="2400" dirty="0">
                <a:solidFill>
                  <a:srgbClr val="92D050"/>
                </a:solidFill>
              </a:rPr>
              <a:t>Was ein Kind können sollte</a:t>
            </a:r>
          </a:p>
          <a:p>
            <a:pPr marL="742950" indent="-742950">
              <a:buFont typeface="+mj-lt"/>
              <a:buAutoNum type="arabicPeriod"/>
            </a:pPr>
            <a:r>
              <a:rPr lang="de-DE" sz="2400" dirty="0">
                <a:solidFill>
                  <a:srgbClr val="00B050"/>
                </a:solidFill>
              </a:rPr>
              <a:t>Schulbetrieb Halbtag/Ganztag</a:t>
            </a:r>
          </a:p>
          <a:p>
            <a:pPr marL="742950" indent="-742950">
              <a:buFont typeface="+mj-lt"/>
              <a:buAutoNum type="arabicPeriod"/>
            </a:pPr>
            <a:r>
              <a:rPr lang="de-DE" sz="2400" dirty="0">
                <a:solidFill>
                  <a:srgbClr val="00B0F0"/>
                </a:solidFill>
              </a:rPr>
              <a:t>Montessori-Profil</a:t>
            </a:r>
          </a:p>
          <a:p>
            <a:pPr marL="742950" indent="-742950">
              <a:buFont typeface="+mj-lt"/>
              <a:buAutoNum type="arabicPeriod"/>
            </a:pPr>
            <a:endParaRPr lang="de-DE" sz="2400" dirty="0">
              <a:solidFill>
                <a:srgbClr val="00B0F0"/>
              </a:solidFill>
            </a:endParaRPr>
          </a:p>
          <a:p>
            <a:pPr marL="742950" indent="-742950">
              <a:buFont typeface="+mj-lt"/>
              <a:buAutoNum type="arabicPeriod"/>
            </a:pPr>
            <a:r>
              <a:rPr lang="de-DE" sz="4800" dirty="0">
                <a:solidFill>
                  <a:srgbClr val="0070C0"/>
                </a:solidFill>
              </a:rPr>
              <a:t>Anfangsunterricht</a:t>
            </a:r>
          </a:p>
          <a:p>
            <a:pPr marL="742950" indent="-742950">
              <a:buFont typeface="+mj-lt"/>
              <a:buAutoNum type="arabicPeriod"/>
            </a:pPr>
            <a:endParaRPr lang="de-DE" sz="2200" dirty="0">
              <a:solidFill>
                <a:srgbClr val="7030A0"/>
              </a:solidFill>
            </a:endParaRP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14671488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0070C0"/>
                </a:solidFill>
              </a:rPr>
              <a:t>6. Anfangsunterricht</a:t>
            </a:r>
          </a:p>
        </p:txBody>
      </p:sp>
      <p:sp>
        <p:nvSpPr>
          <p:cNvPr id="3" name="Inhaltsplatzhalter 2"/>
          <p:cNvSpPr>
            <a:spLocks noGrp="1"/>
          </p:cNvSpPr>
          <p:nvPr>
            <p:ph idx="1"/>
          </p:nvPr>
        </p:nvSpPr>
        <p:spPr/>
        <p:txBody>
          <a:bodyPr>
            <a:normAutofit/>
          </a:bodyPr>
          <a:lstStyle/>
          <a:p>
            <a:pPr marL="0" indent="0">
              <a:buNone/>
            </a:pPr>
            <a:r>
              <a:rPr lang="de-DE" sz="2500" dirty="0"/>
              <a:t>Klasse 1 und 2 gehören als Einheit zusammen. In dieser Zeit kann jedes Kind grundlegende Kompetenzen im Lesen, Schreiben und Rechnen erwerben.</a:t>
            </a:r>
          </a:p>
          <a:p>
            <a:pPr marL="0" indent="0">
              <a:buNone/>
            </a:pPr>
            <a:r>
              <a:rPr lang="de-DE" sz="2500" dirty="0"/>
              <a:t>Teils unterrichtet die Klassenlehrerin die drei Hauptfächer Deutsch, Mathe und Sachunterricht oder auch zusätzliche Fächer wie Kunst/Werken, Musik, Sport oder Religion.</a:t>
            </a:r>
          </a:p>
          <a:p>
            <a:pPr marL="0" indent="0">
              <a:buNone/>
            </a:pPr>
            <a:r>
              <a:rPr lang="de-DE" sz="2500" dirty="0"/>
              <a:t>Manchmal gibt es Klassenlehrer-Teams, d.h. zwei Lehr-kräfte decken den Großteil des Unterrichtes ab.</a:t>
            </a:r>
          </a:p>
          <a:p>
            <a:pPr marL="0" indent="0">
              <a:buNone/>
            </a:pPr>
            <a:r>
              <a:rPr lang="de-DE" sz="2500" dirty="0"/>
              <a:t>So kann jedes Kind eine persönliche Beziehung zu den Bezugspersonen aufbauen, die sich für ein gutes Einleben und den Lernerfolg des Kindes engagieren.</a:t>
            </a:r>
          </a:p>
        </p:txBody>
      </p:sp>
    </p:spTree>
    <p:extLst>
      <p:ext uri="{BB962C8B-B14F-4D97-AF65-F5344CB8AC3E}">
        <p14:creationId xmlns:p14="http://schemas.microsoft.com/office/powerpoint/2010/main" val="3354506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0070C0"/>
                </a:solidFill>
              </a:rPr>
              <a:t>6. Anfangsunterricht</a:t>
            </a:r>
          </a:p>
        </p:txBody>
      </p:sp>
      <p:sp>
        <p:nvSpPr>
          <p:cNvPr id="3" name="Inhaltsplatzhalter 2"/>
          <p:cNvSpPr>
            <a:spLocks noGrp="1"/>
          </p:cNvSpPr>
          <p:nvPr>
            <p:ph idx="1"/>
          </p:nvPr>
        </p:nvSpPr>
        <p:spPr/>
        <p:txBody>
          <a:bodyPr>
            <a:normAutofit/>
          </a:bodyPr>
          <a:lstStyle/>
          <a:p>
            <a:pPr marL="0" indent="0">
              <a:buNone/>
            </a:pPr>
            <a:r>
              <a:rPr lang="de-DE" sz="2500" dirty="0"/>
              <a:t>Der Anfangsunterricht will an die Voraussetzungen und Gegebenheiten anknüpfen, die jedes Kind individuell mitbringt. </a:t>
            </a:r>
          </a:p>
          <a:p>
            <a:pPr marL="0" indent="0">
              <a:buNone/>
            </a:pPr>
            <a:r>
              <a:rPr lang="de-DE" sz="2500" dirty="0"/>
              <a:t>So arbeiten nicht alle Kinder einer Klasse immer an denselben Inhalten, sondern jedes Kind soll da abgeholt werden, wo es steht und in seiner eigenen Entwicklung gefördert werden.</a:t>
            </a:r>
          </a:p>
          <a:p>
            <a:pPr marL="0" indent="0">
              <a:buNone/>
            </a:pPr>
            <a:r>
              <a:rPr lang="de-DE" sz="2500" dirty="0"/>
              <a:t>Im Tagesablauf gibt es eine Vesperzeit vor der Hofpause und teils eine individuelle Lesezeit nach der Pause. </a:t>
            </a:r>
          </a:p>
          <a:p>
            <a:pPr marL="0" indent="0">
              <a:buNone/>
            </a:pPr>
            <a:endParaRPr lang="de-DE" sz="2500" dirty="0"/>
          </a:p>
        </p:txBody>
      </p:sp>
    </p:spTree>
    <p:extLst>
      <p:ext uri="{BB962C8B-B14F-4D97-AF65-F5344CB8AC3E}">
        <p14:creationId xmlns:p14="http://schemas.microsoft.com/office/powerpoint/2010/main" val="21802524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DE" dirty="0"/>
            </a:br>
            <a:r>
              <a:rPr lang="de-DE" sz="4000" b="1" dirty="0">
                <a:solidFill>
                  <a:srgbClr val="0070C0"/>
                </a:solidFill>
              </a:rPr>
              <a:t>6. Anfangsunterricht - Klassenbildung</a:t>
            </a:r>
            <a:br>
              <a:rPr lang="de-DE" dirty="0"/>
            </a:br>
            <a:endParaRPr lang="de-DE" dirty="0"/>
          </a:p>
        </p:txBody>
      </p:sp>
      <p:sp>
        <p:nvSpPr>
          <p:cNvPr id="3" name="Inhaltsplatzhalter 2"/>
          <p:cNvSpPr>
            <a:spLocks noGrp="1"/>
          </p:cNvSpPr>
          <p:nvPr>
            <p:ph idx="1"/>
          </p:nvPr>
        </p:nvSpPr>
        <p:spPr/>
        <p:txBody>
          <a:bodyPr>
            <a:noAutofit/>
          </a:bodyPr>
          <a:lstStyle/>
          <a:p>
            <a:pPr>
              <a:lnSpc>
                <a:spcPct val="100000"/>
              </a:lnSpc>
            </a:pPr>
            <a:r>
              <a:rPr lang="de-DE" sz="2500" dirty="0"/>
              <a:t>Die Bildung der beiden Klassen erfolgt erst im Sommer</a:t>
            </a:r>
          </a:p>
          <a:p>
            <a:pPr>
              <a:lnSpc>
                <a:spcPct val="100000"/>
              </a:lnSpc>
            </a:pPr>
            <a:r>
              <a:rPr lang="de-DE" sz="2500" dirty="0"/>
              <a:t>Die Aufteilung der Kinder erfolgt nach pädagogischen Gesichtspunkten (Mädchen/Jungs, Wohnort…)</a:t>
            </a:r>
          </a:p>
          <a:p>
            <a:pPr>
              <a:lnSpc>
                <a:spcPct val="100000"/>
              </a:lnSpc>
            </a:pPr>
            <a:r>
              <a:rPr lang="de-DE" sz="2500" dirty="0"/>
              <a:t>Die Kindergartengruppen werden bewusst gemischt</a:t>
            </a:r>
          </a:p>
          <a:p>
            <a:pPr>
              <a:lnSpc>
                <a:spcPct val="100000"/>
              </a:lnSpc>
            </a:pPr>
            <a:r>
              <a:rPr lang="de-DE" sz="2500" dirty="0"/>
              <a:t>Jedes Kind äußert einen Wunsch mit dem Ziel, eine/n Freund/in oder Schulwegpartner/in </a:t>
            </a:r>
            <a:r>
              <a:rPr lang="de-DE" sz="2500" dirty="0" err="1"/>
              <a:t>in</a:t>
            </a:r>
            <a:r>
              <a:rPr lang="de-DE" sz="2500" dirty="0"/>
              <a:t> der Klasse zu haben</a:t>
            </a:r>
            <a:endParaRPr lang="de-DE" sz="2500" dirty="0">
              <a:sym typeface="Wingdings" panose="05000000000000000000" pitchFamily="2" charset="2"/>
            </a:endParaRPr>
          </a:p>
          <a:p>
            <a:pPr>
              <a:lnSpc>
                <a:spcPct val="100000"/>
              </a:lnSpc>
            </a:pPr>
            <a:r>
              <a:rPr lang="de-DE" sz="2500" dirty="0">
                <a:sym typeface="Wingdings" panose="05000000000000000000" pitchFamily="2" charset="2"/>
              </a:rPr>
              <a:t>Es gibt die Möglichkeit, viele neue Kinder kennenzulernen</a:t>
            </a:r>
          </a:p>
          <a:p>
            <a:pPr>
              <a:lnSpc>
                <a:spcPct val="100000"/>
              </a:lnSpc>
            </a:pPr>
            <a:r>
              <a:rPr lang="de-DE" sz="2500" dirty="0">
                <a:sym typeface="Wingdings" panose="05000000000000000000" pitchFamily="2" charset="2"/>
              </a:rPr>
              <a:t>Die Klassenlehrerzuteilung erfolgt erst im Sommer</a:t>
            </a:r>
          </a:p>
          <a:p>
            <a:pPr>
              <a:lnSpc>
                <a:spcPct val="100000"/>
              </a:lnSpc>
            </a:pPr>
            <a:r>
              <a:rPr lang="de-DE" sz="2500" dirty="0">
                <a:sym typeface="Wingdings" panose="05000000000000000000" pitchFamily="2" charset="2"/>
              </a:rPr>
              <a:t>In den Sommerferien erhalten Eltern alle wichtigen Infos</a:t>
            </a:r>
          </a:p>
        </p:txBody>
      </p:sp>
    </p:spTree>
    <p:extLst>
      <p:ext uri="{BB962C8B-B14F-4D97-AF65-F5344CB8AC3E}">
        <p14:creationId xmlns:p14="http://schemas.microsoft.com/office/powerpoint/2010/main" val="24963349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400" dirty="0">
                <a:solidFill>
                  <a:srgbClr val="FF0000"/>
                </a:solidFill>
              </a:rPr>
              <a:t>Informationen zur Schulanmeldung</a:t>
            </a:r>
          </a:p>
          <a:p>
            <a:pPr marL="742950" indent="-742950" algn="just">
              <a:buFont typeface="+mj-lt"/>
              <a:buAutoNum type="arabicPeriod"/>
            </a:pPr>
            <a:r>
              <a:rPr lang="de-DE" sz="2400" dirty="0">
                <a:solidFill>
                  <a:srgbClr val="FFC000"/>
                </a:solidFill>
              </a:rPr>
              <a:t>Kooperation Schule – Kindergarten </a:t>
            </a:r>
          </a:p>
          <a:p>
            <a:pPr marL="742950" indent="-742950">
              <a:buFont typeface="+mj-lt"/>
              <a:buAutoNum type="arabicPeriod"/>
            </a:pPr>
            <a:r>
              <a:rPr lang="de-DE" sz="2400" dirty="0">
                <a:solidFill>
                  <a:srgbClr val="92D050"/>
                </a:solidFill>
              </a:rPr>
              <a:t>Was ein Kind können sollte</a:t>
            </a:r>
          </a:p>
          <a:p>
            <a:pPr marL="742950" indent="-742950">
              <a:buFont typeface="+mj-lt"/>
              <a:buAutoNum type="arabicPeriod"/>
            </a:pPr>
            <a:r>
              <a:rPr lang="de-DE" sz="2400" dirty="0">
                <a:solidFill>
                  <a:srgbClr val="00B050"/>
                </a:solidFill>
              </a:rPr>
              <a:t>Schulbetrieb Halbtag/Ganztag</a:t>
            </a:r>
          </a:p>
          <a:p>
            <a:pPr marL="742950" indent="-742950">
              <a:buFont typeface="+mj-lt"/>
              <a:buAutoNum type="arabicPeriod"/>
            </a:pPr>
            <a:r>
              <a:rPr lang="de-DE" sz="2400" dirty="0">
                <a:solidFill>
                  <a:srgbClr val="00B0F0"/>
                </a:solidFill>
              </a:rPr>
              <a:t>Montessori-Profil</a:t>
            </a:r>
          </a:p>
          <a:p>
            <a:pPr marL="742950" indent="-742950">
              <a:buFont typeface="+mj-lt"/>
              <a:buAutoNum type="arabicPeriod"/>
            </a:pPr>
            <a:r>
              <a:rPr lang="de-DE" sz="2400" dirty="0">
                <a:solidFill>
                  <a:srgbClr val="0070C0"/>
                </a:solidFill>
              </a:rPr>
              <a:t>Anfangsunterricht</a:t>
            </a:r>
          </a:p>
          <a:p>
            <a:pPr marL="742950" indent="-742950">
              <a:buFont typeface="+mj-lt"/>
              <a:buAutoNum type="arabicPeriod"/>
            </a:pPr>
            <a:endParaRPr lang="de-DE" sz="2400" dirty="0">
              <a:solidFill>
                <a:srgbClr val="0070C0"/>
              </a:solidFill>
            </a:endParaRPr>
          </a:p>
          <a:p>
            <a:pPr marL="742950" indent="-742950">
              <a:buFont typeface="+mj-lt"/>
              <a:buAutoNum type="arabicPeriod"/>
            </a:pPr>
            <a:r>
              <a:rPr lang="de-DE" sz="4800" dirty="0">
                <a:solidFill>
                  <a:srgbClr val="7030A0"/>
                </a:solidFill>
              </a:rPr>
              <a:t>Termine im Überblick</a:t>
            </a:r>
            <a:endParaRPr lang="de-DE" sz="4800" dirty="0"/>
          </a:p>
        </p:txBody>
      </p:sp>
    </p:spTree>
    <p:extLst>
      <p:ext uri="{BB962C8B-B14F-4D97-AF65-F5344CB8AC3E}">
        <p14:creationId xmlns:p14="http://schemas.microsoft.com/office/powerpoint/2010/main" val="8300555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srgbClr val="7030A0"/>
                </a:solidFill>
              </a:rPr>
              <a:t>7. Termine im Überblick   </a:t>
            </a:r>
            <a:r>
              <a:rPr lang="de-DE" dirty="0">
                <a:solidFill>
                  <a:srgbClr val="7030A0"/>
                </a:solidFill>
                <a:sym typeface="Webdings"/>
              </a:rPr>
              <a:t></a:t>
            </a:r>
            <a:endParaRPr lang="de-DE" dirty="0">
              <a:solidFill>
                <a:srgbClr val="7030A0"/>
              </a:solidFill>
            </a:endParaRPr>
          </a:p>
        </p:txBody>
      </p:sp>
      <p:sp>
        <p:nvSpPr>
          <p:cNvPr id="3" name="Inhaltsplatzhalter 2"/>
          <p:cNvSpPr>
            <a:spLocks noGrp="1"/>
          </p:cNvSpPr>
          <p:nvPr>
            <p:ph idx="1"/>
          </p:nvPr>
        </p:nvSpPr>
        <p:spPr/>
        <p:txBody>
          <a:bodyPr>
            <a:normAutofit/>
          </a:bodyPr>
          <a:lstStyle/>
          <a:p>
            <a:pPr>
              <a:lnSpc>
                <a:spcPct val="120000"/>
              </a:lnSpc>
            </a:pPr>
            <a:r>
              <a:rPr lang="de-DE" sz="2600" b="1" dirty="0"/>
              <a:t>Schulanmeldung </a:t>
            </a:r>
            <a:r>
              <a:rPr lang="de-DE" sz="2600" dirty="0"/>
              <a:t>6.-9. Februar 2023</a:t>
            </a:r>
            <a:endParaRPr lang="de-DE" sz="2600" b="1" dirty="0"/>
          </a:p>
          <a:p>
            <a:pPr>
              <a:lnSpc>
                <a:spcPct val="120000"/>
              </a:lnSpc>
            </a:pPr>
            <a:r>
              <a:rPr lang="de-DE" sz="2600" b="1" dirty="0"/>
              <a:t>Info-Brief</a:t>
            </a:r>
            <a:r>
              <a:rPr lang="de-DE" sz="2600" dirty="0"/>
              <a:t> mit Rückmeldung der Eltern zur Wahl von  Ganztag / Halbtag im Mai / Juni </a:t>
            </a:r>
          </a:p>
          <a:p>
            <a:pPr>
              <a:lnSpc>
                <a:spcPct val="120000"/>
              </a:lnSpc>
            </a:pPr>
            <a:r>
              <a:rPr lang="de-DE" sz="2600" b="1" dirty="0"/>
              <a:t>Schulbesuchstag</a:t>
            </a:r>
            <a:r>
              <a:rPr lang="de-DE" sz="2600" dirty="0"/>
              <a:t> der Schulanfänger bei den ersten Klassen im Juli </a:t>
            </a:r>
          </a:p>
          <a:p>
            <a:pPr>
              <a:lnSpc>
                <a:spcPct val="120000"/>
              </a:lnSpc>
            </a:pPr>
            <a:r>
              <a:rPr lang="de-DE" sz="2600" dirty="0"/>
              <a:t>Infobrief mit </a:t>
            </a:r>
            <a:r>
              <a:rPr lang="de-DE" sz="2600" b="1" dirty="0"/>
              <a:t>Materialliste und mit Informationen zum Schulanfang </a:t>
            </a:r>
            <a:r>
              <a:rPr lang="de-DE" sz="2600" dirty="0"/>
              <a:t>in den Sommerferien</a:t>
            </a:r>
          </a:p>
          <a:p>
            <a:pPr>
              <a:lnSpc>
                <a:spcPct val="120000"/>
              </a:lnSpc>
            </a:pPr>
            <a:endParaRPr lang="de-DE" sz="2600" dirty="0"/>
          </a:p>
        </p:txBody>
      </p:sp>
    </p:spTree>
    <p:extLst>
      <p:ext uri="{BB962C8B-B14F-4D97-AF65-F5344CB8AC3E}">
        <p14:creationId xmlns:p14="http://schemas.microsoft.com/office/powerpoint/2010/main" val="22501763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srgbClr val="7030A0"/>
                </a:solidFill>
              </a:rPr>
              <a:t>7. Termine im Überblick   </a:t>
            </a:r>
            <a:r>
              <a:rPr lang="de-DE" dirty="0">
                <a:solidFill>
                  <a:srgbClr val="7030A0"/>
                </a:solidFill>
                <a:sym typeface="Webdings"/>
              </a:rPr>
              <a:t></a:t>
            </a:r>
            <a:endParaRPr lang="de-DE"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pPr marL="172800" indent="-172800">
              <a:lnSpc>
                <a:spcPct val="120000"/>
              </a:lnSpc>
            </a:pPr>
            <a:r>
              <a:rPr lang="de-DE" sz="2600" b="1" dirty="0"/>
              <a:t>Vorelternabend bei den KlassenlehrerInnen </a:t>
            </a:r>
            <a:r>
              <a:rPr lang="de-DE" sz="2600" dirty="0"/>
              <a:t>voraussichtlich am Mittwoch, 13.09.2023</a:t>
            </a:r>
            <a:endParaRPr lang="de-DE" sz="2600" b="1" dirty="0"/>
          </a:p>
          <a:p>
            <a:pPr marL="172800" indent="-172800">
              <a:lnSpc>
                <a:spcPct val="120000"/>
              </a:lnSpc>
            </a:pPr>
            <a:r>
              <a:rPr lang="de-DE" sz="2600" b="1" dirty="0"/>
              <a:t>Einschulung </a:t>
            </a:r>
            <a:r>
              <a:rPr lang="de-DE" sz="2600" dirty="0"/>
              <a:t>voraussichtlich am Samstag, 16.09.2023</a:t>
            </a:r>
          </a:p>
          <a:p>
            <a:pPr marL="0" indent="0">
              <a:lnSpc>
                <a:spcPct val="120000"/>
              </a:lnSpc>
              <a:buNone/>
            </a:pPr>
            <a:endParaRPr lang="de-DE" sz="2500" b="1" i="1" dirty="0"/>
          </a:p>
          <a:p>
            <a:pPr marL="172800" indent="-172800">
              <a:lnSpc>
                <a:spcPct val="120000"/>
              </a:lnSpc>
              <a:buNone/>
            </a:pPr>
            <a:r>
              <a:rPr lang="de-DE" sz="2500" b="1" i="1" dirty="0"/>
              <a:t>www.schlossbergschule.org</a:t>
            </a:r>
          </a:p>
        </p:txBody>
      </p:sp>
    </p:spTree>
    <p:extLst>
      <p:ext uri="{BB962C8B-B14F-4D97-AF65-F5344CB8AC3E}">
        <p14:creationId xmlns:p14="http://schemas.microsoft.com/office/powerpoint/2010/main" val="4654109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			</a:t>
            </a:r>
            <a:r>
              <a:rPr lang="de-DE" sz="4800" b="1" dirty="0"/>
              <a:t>Fragen</a:t>
            </a:r>
            <a:r>
              <a:rPr lang="de-DE" sz="4800" dirty="0"/>
              <a:t> </a:t>
            </a:r>
            <a:r>
              <a:rPr lang="de-DE" sz="4800" dirty="0">
                <a:sym typeface="Webdings"/>
              </a:rPr>
              <a:t></a:t>
            </a:r>
            <a:endParaRPr lang="de-DE" sz="4800" dirty="0"/>
          </a:p>
        </p:txBody>
      </p:sp>
    </p:spTree>
    <p:extLst>
      <p:ext uri="{BB962C8B-B14F-4D97-AF65-F5344CB8AC3E}">
        <p14:creationId xmlns:p14="http://schemas.microsoft.com/office/powerpoint/2010/main" val="2347788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200" dirty="0">
                <a:solidFill>
                  <a:srgbClr val="FF0000"/>
                </a:solidFill>
              </a:rPr>
              <a:t>Schulanmeldung</a:t>
            </a:r>
          </a:p>
          <a:p>
            <a:pPr marL="742950" indent="-742950">
              <a:buFont typeface="+mj-lt"/>
              <a:buAutoNum type="arabicPeriod"/>
            </a:pPr>
            <a:endParaRPr lang="de-DE" sz="2200" dirty="0">
              <a:solidFill>
                <a:srgbClr val="FF0000"/>
              </a:solidFill>
            </a:endParaRPr>
          </a:p>
          <a:p>
            <a:pPr marL="742950" indent="-742950">
              <a:buFont typeface="+mj-lt"/>
              <a:buAutoNum type="arabicPeriod"/>
            </a:pPr>
            <a:r>
              <a:rPr lang="de-DE" sz="4800" dirty="0">
                <a:solidFill>
                  <a:srgbClr val="FFC000"/>
                </a:solidFill>
              </a:rPr>
              <a:t>Kooperation Schule – Kindergarten </a:t>
            </a:r>
          </a:p>
          <a:p>
            <a:pPr marL="742950" indent="-742950">
              <a:buFont typeface="+mj-lt"/>
              <a:buAutoNum type="arabicPeriod"/>
            </a:pPr>
            <a:endParaRPr lang="de-DE" sz="2200" dirty="0">
              <a:solidFill>
                <a:srgbClr val="92D050"/>
              </a:solidFill>
            </a:endParaRPr>
          </a:p>
          <a:p>
            <a:pPr marL="742950" indent="-742950">
              <a:buFont typeface="+mj-lt"/>
              <a:buAutoNum type="arabicPeriod"/>
            </a:pPr>
            <a:r>
              <a:rPr lang="de-DE" sz="2200" dirty="0">
                <a:solidFill>
                  <a:srgbClr val="92D050"/>
                </a:solidFill>
              </a:rPr>
              <a:t>Was ein Kind können sollte</a:t>
            </a:r>
          </a:p>
          <a:p>
            <a:pPr marL="742950" indent="-742950">
              <a:buFont typeface="+mj-lt"/>
              <a:buAutoNum type="arabicPeriod"/>
            </a:pPr>
            <a:r>
              <a:rPr lang="de-DE" sz="2200" dirty="0">
                <a:solidFill>
                  <a:srgbClr val="00B050"/>
                </a:solidFill>
              </a:rPr>
              <a:t>Schulbetrieb Halbtag/Ganztag</a:t>
            </a:r>
          </a:p>
          <a:p>
            <a:pPr marL="742950" indent="-742950">
              <a:buFont typeface="+mj-lt"/>
              <a:buAutoNum type="arabicPeriod"/>
            </a:pPr>
            <a:r>
              <a:rPr lang="de-DE" sz="2200" dirty="0">
                <a:solidFill>
                  <a:srgbClr val="00B0F0"/>
                </a:solidFill>
              </a:rPr>
              <a:t>Montessori-Profil</a:t>
            </a:r>
          </a:p>
          <a:p>
            <a:pPr marL="742950" indent="-742950">
              <a:buFont typeface="+mj-lt"/>
              <a:buAutoNum type="arabicPeriod"/>
            </a:pPr>
            <a:r>
              <a:rPr lang="de-DE" sz="2200" dirty="0">
                <a:solidFill>
                  <a:srgbClr val="0070C0"/>
                </a:solidFill>
              </a:rPr>
              <a:t>Anfangsunterricht</a:t>
            </a: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205468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FFC000"/>
                </a:solidFill>
              </a:rPr>
              <a:t> 2. Kooperation Schule – </a:t>
            </a:r>
            <a:r>
              <a:rPr lang="de-DE" sz="3600" b="1" dirty="0" err="1">
                <a:solidFill>
                  <a:srgbClr val="FFC000"/>
                </a:solidFill>
              </a:rPr>
              <a:t>KiGa</a:t>
            </a:r>
            <a:r>
              <a:rPr lang="de-DE" sz="3600" b="1" dirty="0">
                <a:solidFill>
                  <a:srgbClr val="FFC000"/>
                </a:solidFill>
              </a:rPr>
              <a:t> </a:t>
            </a:r>
          </a:p>
        </p:txBody>
      </p:sp>
      <p:sp>
        <p:nvSpPr>
          <p:cNvPr id="3" name="Inhaltsplatzhalter 2"/>
          <p:cNvSpPr>
            <a:spLocks noGrp="1"/>
          </p:cNvSpPr>
          <p:nvPr>
            <p:ph idx="1"/>
          </p:nvPr>
        </p:nvSpPr>
        <p:spPr>
          <a:xfrm>
            <a:off x="628650" y="1690688"/>
            <a:ext cx="7886700" cy="4217441"/>
          </a:xfrm>
        </p:spPr>
        <p:txBody>
          <a:bodyPr>
            <a:normAutofit fontScale="92500"/>
          </a:bodyPr>
          <a:lstStyle/>
          <a:p>
            <a:pPr marL="180000" indent="-180000">
              <a:lnSpc>
                <a:spcPct val="100000"/>
              </a:lnSpc>
              <a:spcBef>
                <a:spcPts val="600"/>
              </a:spcBef>
              <a:buFont typeface="Wingdings" panose="05000000000000000000" pitchFamily="2" charset="2"/>
              <a:buChar char="v"/>
            </a:pPr>
            <a:r>
              <a:rPr lang="de-DE" sz="2500" dirty="0"/>
              <a:t> Schulpflichtig sind alle Kinder, die bis zum 30.06.2023 sechs Jahre alt werden, also alle mit einem </a:t>
            </a:r>
            <a:r>
              <a:rPr lang="de-DE" sz="2500" b="1" dirty="0"/>
              <a:t>Geburtsdatum bis 30.06.2017</a:t>
            </a:r>
            <a:r>
              <a:rPr lang="de-DE" sz="2500" dirty="0"/>
              <a:t>.</a:t>
            </a:r>
          </a:p>
          <a:p>
            <a:pPr marL="180000" indent="-180000">
              <a:lnSpc>
                <a:spcPct val="100000"/>
              </a:lnSpc>
              <a:spcBef>
                <a:spcPts val="600"/>
              </a:spcBef>
              <a:buFont typeface="Wingdings" panose="05000000000000000000" pitchFamily="2" charset="2"/>
              <a:buChar char="v"/>
            </a:pPr>
            <a:r>
              <a:rPr lang="de-DE" sz="2500" dirty="0"/>
              <a:t> Vorzeitige Einschulung ist in </a:t>
            </a:r>
            <a:r>
              <a:rPr lang="de-DE" sz="2500" b="1" dirty="0"/>
              <a:t>Ausnahmefällen</a:t>
            </a:r>
            <a:r>
              <a:rPr lang="de-DE" sz="2500" dirty="0"/>
              <a:t> möglich, wenn davon auszugehen ist, dass das Kind aufgrund seiner </a:t>
            </a:r>
            <a:r>
              <a:rPr lang="de-DE" sz="2500" dirty="0" err="1"/>
              <a:t>Entwick-lung</a:t>
            </a:r>
            <a:r>
              <a:rPr lang="de-DE" sz="2500" dirty="0"/>
              <a:t> („Überflieger“) die nötigen Voraussetzungen für den Schulerfolg mitbringt, dass es emotional belastbar ist und den Anforderungen des Schulalltages gewachsen ist. Bitte </a:t>
            </a:r>
            <a:r>
              <a:rPr lang="de-DE" sz="2500" dirty="0" err="1"/>
              <a:t>beden-ken</a:t>
            </a:r>
            <a:r>
              <a:rPr lang="de-DE" sz="2500" dirty="0"/>
              <a:t> Sie, dass vorzeitig eingeschulte Kinder auch in </a:t>
            </a:r>
            <a:r>
              <a:rPr lang="de-DE" sz="2500" dirty="0" err="1"/>
              <a:t>weiterfüh-renden</a:t>
            </a:r>
            <a:r>
              <a:rPr lang="de-DE" sz="2500" dirty="0"/>
              <a:t> Schulen (Pubertät…) immer als „Kleine“ mit den bis zu zwei Jahre älteren Schülern zusammen sein werden.</a:t>
            </a:r>
          </a:p>
        </p:txBody>
      </p:sp>
    </p:spTree>
    <p:extLst>
      <p:ext uri="{BB962C8B-B14F-4D97-AF65-F5344CB8AC3E}">
        <p14:creationId xmlns:p14="http://schemas.microsoft.com/office/powerpoint/2010/main" val="252511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a:solidFill>
                  <a:srgbClr val="FFC000"/>
                </a:solidFill>
              </a:rPr>
              <a:t> 2. Kooperation Schule – </a:t>
            </a:r>
            <a:r>
              <a:rPr lang="de-DE" sz="3600" b="1" dirty="0" err="1">
                <a:solidFill>
                  <a:srgbClr val="FFC000"/>
                </a:solidFill>
              </a:rPr>
              <a:t>KiGa</a:t>
            </a:r>
            <a:r>
              <a:rPr lang="de-DE" sz="3600" b="1" dirty="0">
                <a:solidFill>
                  <a:srgbClr val="FFC000"/>
                </a:solidFill>
              </a:rPr>
              <a:t> </a:t>
            </a:r>
          </a:p>
        </p:txBody>
      </p:sp>
      <p:sp>
        <p:nvSpPr>
          <p:cNvPr id="3" name="Inhaltsplatzhalter 2"/>
          <p:cNvSpPr>
            <a:spLocks noGrp="1"/>
          </p:cNvSpPr>
          <p:nvPr>
            <p:ph idx="1"/>
          </p:nvPr>
        </p:nvSpPr>
        <p:spPr>
          <a:xfrm>
            <a:off x="628650" y="1690688"/>
            <a:ext cx="7886700" cy="4217441"/>
          </a:xfrm>
        </p:spPr>
        <p:txBody>
          <a:bodyPr>
            <a:normAutofit lnSpcReduction="10000"/>
          </a:bodyPr>
          <a:lstStyle/>
          <a:p>
            <a:pPr marL="180000" indent="-180000">
              <a:lnSpc>
                <a:spcPct val="100000"/>
              </a:lnSpc>
              <a:spcBef>
                <a:spcPts val="600"/>
              </a:spcBef>
              <a:buFont typeface="Wingdings" panose="05000000000000000000" pitchFamily="2" charset="2"/>
              <a:buChar char="v"/>
            </a:pPr>
            <a:r>
              <a:rPr lang="de-DE" sz="2500" dirty="0"/>
              <a:t> Die Treffen der SchulanfängerInnen in </a:t>
            </a:r>
            <a:r>
              <a:rPr lang="de-DE" sz="2500" dirty="0" err="1"/>
              <a:t>KiGa</a:t>
            </a:r>
            <a:r>
              <a:rPr lang="de-DE" sz="2500" dirty="0"/>
              <a:t> bzw. KiTa   mit der Kooperationslehrerin dienten dem Ziel, jedem Kind einen sanften Übergang vom Kindergarten in die Schule und einen gelingenden Schulanfang zu ermöglichen.</a:t>
            </a:r>
          </a:p>
          <a:p>
            <a:pPr marL="180000" indent="-180000">
              <a:lnSpc>
                <a:spcPct val="100000"/>
              </a:lnSpc>
              <a:spcBef>
                <a:spcPts val="600"/>
              </a:spcBef>
              <a:buFont typeface="Wingdings" panose="05000000000000000000" pitchFamily="2" charset="2"/>
              <a:buChar char="v"/>
            </a:pPr>
            <a:r>
              <a:rPr lang="de-DE" sz="2500" dirty="0"/>
              <a:t> Die Kooperationslehrkraft lernte die Kinder bei mehreren Treffen kennen, um in Absprache mit den Bezugspersonen im Kindergarten einschätzen zu können, ob die wesentlichen Voraussetzungen zur Schulreife vorhanden sind bzw. in den verbleibenden Monaten entwickelt werden können.</a:t>
            </a:r>
          </a:p>
        </p:txBody>
      </p:sp>
    </p:spTree>
    <p:extLst>
      <p:ext uri="{BB962C8B-B14F-4D97-AF65-F5344CB8AC3E}">
        <p14:creationId xmlns:p14="http://schemas.microsoft.com/office/powerpoint/2010/main" val="2384254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690688"/>
            <a:ext cx="7886700" cy="4351338"/>
          </a:xfrm>
        </p:spPr>
        <p:txBody>
          <a:bodyPr>
            <a:normAutofit lnSpcReduction="10000"/>
          </a:bodyPr>
          <a:lstStyle/>
          <a:p>
            <a:pPr>
              <a:lnSpc>
                <a:spcPct val="100000"/>
              </a:lnSpc>
              <a:buFont typeface="Wingdings" panose="05000000000000000000" pitchFamily="2" charset="2"/>
              <a:buChar char="v"/>
            </a:pPr>
            <a:r>
              <a:rPr lang="de-DE" sz="2500" dirty="0"/>
              <a:t> Nach dem Kennenlernen der Kinder bestätigt die Lehrkraft auf einem Formular die Schulbereitschaft des Kindes. Dieser </a:t>
            </a:r>
            <a:r>
              <a:rPr lang="de-DE" sz="2500" b="1" dirty="0"/>
              <a:t>Einschätzungsbogen</a:t>
            </a:r>
            <a:r>
              <a:rPr lang="de-DE" sz="2500" dirty="0"/>
              <a:t> wird mit den Eltern besprochen und von allen Beteiligten unterschrieben (Koop-L, beide Elternteile, Schulleitung). Dies findet entweder bei der Schulanmeldung im Februar 2023 statt oder (für andere GS) an einem späteren Termin.</a:t>
            </a:r>
          </a:p>
          <a:p>
            <a:pPr>
              <a:lnSpc>
                <a:spcPct val="100000"/>
              </a:lnSpc>
              <a:buFont typeface="Wingdings" panose="05000000000000000000" pitchFamily="2" charset="2"/>
              <a:buChar char="v"/>
            </a:pPr>
            <a:r>
              <a:rPr lang="de-DE" sz="2500" dirty="0"/>
              <a:t> Eine </a:t>
            </a:r>
            <a:r>
              <a:rPr lang="de-DE" sz="2500" b="1" dirty="0"/>
              <a:t>Rückstellung </a:t>
            </a:r>
            <a:r>
              <a:rPr lang="de-DE" sz="2500" dirty="0"/>
              <a:t>ist ratsam, wenn dem Kind </a:t>
            </a:r>
            <a:r>
              <a:rPr lang="de-DE" sz="2500" dirty="0" err="1"/>
              <a:t>wesent-liche</a:t>
            </a:r>
            <a:r>
              <a:rPr lang="de-DE" sz="2500" dirty="0"/>
              <a:t> Voraussetzungen zur Schulreife fehlen. In der Regel wird dann die Grundschulförderklasse besucht, wo das Kind bis zur Einschulung im kommenden Jahr gezielt gefördert werden soll (Grundschule </a:t>
            </a:r>
            <a:r>
              <a:rPr lang="de-DE" sz="2500" dirty="0" err="1"/>
              <a:t>Hauingen</a:t>
            </a:r>
            <a:r>
              <a:rPr lang="de-DE" sz="2500" dirty="0"/>
              <a:t>).</a:t>
            </a:r>
          </a:p>
          <a:p>
            <a:pPr>
              <a:buFont typeface="Wingdings" panose="05000000000000000000" pitchFamily="2" charset="2"/>
              <a:buChar char="v"/>
            </a:pPr>
            <a:endParaRPr lang="de-DE" sz="2500" dirty="0"/>
          </a:p>
        </p:txBody>
      </p:sp>
      <p:sp>
        <p:nvSpPr>
          <p:cNvPr id="7" name="Titel 1">
            <a:extLst>
              <a:ext uri="{FF2B5EF4-FFF2-40B4-BE49-F238E27FC236}">
                <a16:creationId xmlns:a16="http://schemas.microsoft.com/office/drawing/2014/main" id="{BCE809EE-F49A-454D-BB6B-46A2FC2D063A}"/>
              </a:ext>
            </a:extLst>
          </p:cNvPr>
          <p:cNvSpPr>
            <a:spLocks noGrp="1"/>
          </p:cNvSpPr>
          <p:nvPr>
            <p:ph type="title"/>
          </p:nvPr>
        </p:nvSpPr>
        <p:spPr>
          <a:xfrm>
            <a:off x="628650" y="365125"/>
            <a:ext cx="7886700" cy="1325563"/>
          </a:xfrm>
        </p:spPr>
        <p:txBody>
          <a:bodyPr>
            <a:normAutofit/>
          </a:bodyPr>
          <a:lstStyle/>
          <a:p>
            <a:r>
              <a:rPr lang="de-DE" sz="3600" b="1" dirty="0">
                <a:solidFill>
                  <a:srgbClr val="FFC000"/>
                </a:solidFill>
              </a:rPr>
              <a:t> 2. Kooperation Schule – </a:t>
            </a:r>
            <a:r>
              <a:rPr lang="de-DE" sz="3600" b="1" dirty="0" err="1">
                <a:solidFill>
                  <a:srgbClr val="FFC000"/>
                </a:solidFill>
              </a:rPr>
              <a:t>KiGa</a:t>
            </a:r>
            <a:r>
              <a:rPr lang="de-DE" sz="3600" b="1" dirty="0">
                <a:solidFill>
                  <a:srgbClr val="FFC000"/>
                </a:solidFill>
              </a:rPr>
              <a:t> </a:t>
            </a:r>
          </a:p>
        </p:txBody>
      </p:sp>
    </p:spTree>
    <p:extLst>
      <p:ext uri="{BB962C8B-B14F-4D97-AF65-F5344CB8AC3E}">
        <p14:creationId xmlns:p14="http://schemas.microsoft.com/office/powerpoint/2010/main" val="373891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flipH="1" flipV="1">
            <a:off x="5543600" y="3278023"/>
            <a:ext cx="1332656" cy="2585323"/>
          </a:xfrm>
          <a:prstGeom prst="rect">
            <a:avLst/>
          </a:prstGeom>
        </p:spPr>
        <p:txBody>
          <a:bodyPr wrap="square">
            <a:sp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3" name="Titel 2"/>
          <p:cNvSpPr>
            <a:spLocks noGrp="1"/>
          </p:cNvSpPr>
          <p:nvPr>
            <p:ph type="title"/>
          </p:nvPr>
        </p:nvSpPr>
        <p:spPr>
          <a:xfrm>
            <a:off x="498376" y="404664"/>
            <a:ext cx="8229600" cy="1143000"/>
          </a:xfrm>
        </p:spPr>
        <p:txBody>
          <a:bodyPr>
            <a:normAutofit/>
          </a:bodyPr>
          <a:lstStyle/>
          <a:p>
            <a:pPr algn="ctr"/>
            <a:r>
              <a:rPr lang="de-DE" sz="4000" b="1" dirty="0">
                <a:solidFill>
                  <a:srgbClr val="C00000"/>
                </a:solidFill>
              </a:rPr>
              <a:t>Elterninformationen 2022</a:t>
            </a:r>
          </a:p>
        </p:txBody>
      </p:sp>
      <p:sp>
        <p:nvSpPr>
          <p:cNvPr id="4" name="Inhaltsplatzhalter 3"/>
          <p:cNvSpPr>
            <a:spLocks noGrp="1"/>
          </p:cNvSpPr>
          <p:nvPr>
            <p:ph idx="1"/>
          </p:nvPr>
        </p:nvSpPr>
        <p:spPr>
          <a:xfrm>
            <a:off x="642392" y="1772816"/>
            <a:ext cx="7859216" cy="4680520"/>
          </a:xfrm>
        </p:spPr>
        <p:txBody>
          <a:bodyPr anchor="t">
            <a:normAutofit/>
          </a:bodyPr>
          <a:lstStyle/>
          <a:p>
            <a:pPr marL="742950" indent="-742950">
              <a:buFont typeface="+mj-lt"/>
              <a:buAutoNum type="arabicPeriod"/>
            </a:pPr>
            <a:r>
              <a:rPr lang="de-DE" sz="2200" dirty="0">
                <a:solidFill>
                  <a:srgbClr val="FF0000"/>
                </a:solidFill>
              </a:rPr>
              <a:t>Schulanmeldung</a:t>
            </a:r>
          </a:p>
          <a:p>
            <a:pPr marL="742950" indent="-742950" algn="just">
              <a:buFont typeface="+mj-lt"/>
              <a:buAutoNum type="arabicPeriod"/>
            </a:pPr>
            <a:r>
              <a:rPr lang="de-DE" sz="2200" dirty="0">
                <a:solidFill>
                  <a:srgbClr val="FFC000"/>
                </a:solidFill>
              </a:rPr>
              <a:t>Kooperation Schule – Kindergarten</a:t>
            </a:r>
          </a:p>
          <a:p>
            <a:pPr marL="742950" indent="-742950" algn="just">
              <a:buFont typeface="+mj-lt"/>
              <a:buAutoNum type="arabicPeriod"/>
            </a:pPr>
            <a:endParaRPr lang="de-DE" sz="2200" dirty="0">
              <a:solidFill>
                <a:srgbClr val="FFC000"/>
              </a:solidFill>
            </a:endParaRPr>
          </a:p>
          <a:p>
            <a:pPr marL="742950" indent="-742950">
              <a:buFont typeface="+mj-lt"/>
              <a:buAutoNum type="arabicPeriod"/>
            </a:pPr>
            <a:r>
              <a:rPr lang="de-DE" sz="4800" dirty="0">
                <a:solidFill>
                  <a:srgbClr val="92D050"/>
                </a:solidFill>
              </a:rPr>
              <a:t>Was ein Kind können sollte</a:t>
            </a:r>
          </a:p>
          <a:p>
            <a:pPr marL="742950" indent="-742950">
              <a:buFont typeface="+mj-lt"/>
              <a:buAutoNum type="arabicPeriod"/>
            </a:pPr>
            <a:endParaRPr lang="de-DE" sz="2200" dirty="0">
              <a:solidFill>
                <a:srgbClr val="00B050"/>
              </a:solidFill>
            </a:endParaRPr>
          </a:p>
          <a:p>
            <a:pPr marL="742950" indent="-742950">
              <a:buFont typeface="+mj-lt"/>
              <a:buAutoNum type="arabicPeriod"/>
            </a:pPr>
            <a:r>
              <a:rPr lang="de-DE" sz="2200" dirty="0">
                <a:solidFill>
                  <a:srgbClr val="00B050"/>
                </a:solidFill>
              </a:rPr>
              <a:t>Schulbetrieb Halbtag/Ganztag</a:t>
            </a:r>
          </a:p>
          <a:p>
            <a:pPr marL="742950" indent="-742950">
              <a:buFont typeface="+mj-lt"/>
              <a:buAutoNum type="arabicPeriod"/>
            </a:pPr>
            <a:r>
              <a:rPr lang="de-DE" sz="2200" dirty="0">
                <a:solidFill>
                  <a:srgbClr val="00B0F0"/>
                </a:solidFill>
              </a:rPr>
              <a:t>Montessori-Profil</a:t>
            </a:r>
          </a:p>
          <a:p>
            <a:pPr marL="742950" indent="-742950">
              <a:buFont typeface="+mj-lt"/>
              <a:buAutoNum type="arabicPeriod"/>
            </a:pPr>
            <a:r>
              <a:rPr lang="de-DE" sz="2200" dirty="0">
                <a:solidFill>
                  <a:srgbClr val="0070C0"/>
                </a:solidFill>
              </a:rPr>
              <a:t>Anfangsunterricht</a:t>
            </a:r>
          </a:p>
          <a:p>
            <a:pPr marL="742950" indent="-742950">
              <a:buFont typeface="+mj-lt"/>
              <a:buAutoNum type="arabicPeriod"/>
            </a:pPr>
            <a:r>
              <a:rPr lang="de-DE" sz="2200" dirty="0">
                <a:solidFill>
                  <a:srgbClr val="7030A0"/>
                </a:solidFill>
              </a:rPr>
              <a:t>Termine im Überblick</a:t>
            </a:r>
            <a:endParaRPr lang="de-DE" sz="2200" dirty="0"/>
          </a:p>
        </p:txBody>
      </p:sp>
    </p:spTree>
    <p:extLst>
      <p:ext uri="{BB962C8B-B14F-4D97-AF65-F5344CB8AC3E}">
        <p14:creationId xmlns:p14="http://schemas.microsoft.com/office/powerpoint/2010/main" val="317066672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2686</Words>
  <Application>Microsoft Office PowerPoint</Application>
  <PresentationFormat>Bildschirmpräsentation (4:3)</PresentationFormat>
  <Paragraphs>550</Paragraphs>
  <Slides>47</Slides>
  <Notes>11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47</vt:i4>
      </vt:variant>
    </vt:vector>
  </HeadingPairs>
  <TitlesOfParts>
    <vt:vector size="52" baseType="lpstr">
      <vt:lpstr>Arial</vt:lpstr>
      <vt:lpstr>Calibri</vt:lpstr>
      <vt:lpstr>Calibri Light</vt:lpstr>
      <vt:lpstr>Wingdings</vt:lpstr>
      <vt:lpstr>Office</vt:lpstr>
      <vt:lpstr>PowerPoint-Präsentation</vt:lpstr>
      <vt:lpstr>Elterninformationen 2023</vt:lpstr>
      <vt:lpstr>Elterninformationen 2022</vt:lpstr>
      <vt:lpstr>1. Schulanmeldung</vt:lpstr>
      <vt:lpstr>Elterninformationen 2022</vt:lpstr>
      <vt:lpstr> 2. Kooperation Schule – KiGa </vt:lpstr>
      <vt:lpstr> 2. Kooperation Schule – KiGa </vt:lpstr>
      <vt:lpstr> 2. Kooperation Schule – KiGa </vt:lpstr>
      <vt:lpstr>Elterninformationen 2022</vt:lpstr>
      <vt:lpstr> 3. Was ein Kind können sollte</vt:lpstr>
      <vt:lpstr> 3. Was ein Kind können sollte</vt:lpstr>
      <vt:lpstr>PowerPoint-Präsentation</vt:lpstr>
      <vt:lpstr>Allgemeine körperliche Entwicklung</vt:lpstr>
      <vt:lpstr>Allgemeine körperliche Entwicklung</vt:lpstr>
      <vt:lpstr>Allgemeine körperliche Entwicklung</vt:lpstr>
      <vt:lpstr>            Kognitive Entwicklung</vt:lpstr>
      <vt:lpstr>            Kognitive Entwicklung</vt:lpstr>
      <vt:lpstr>            Kognitive Entwicklung</vt:lpstr>
      <vt:lpstr>Sozial-emotionale Entwicklung</vt:lpstr>
      <vt:lpstr>Sozial-emotionale Entwicklung</vt:lpstr>
      <vt:lpstr>Sozial-emotionale Entwicklung</vt:lpstr>
      <vt:lpstr>Sozial-emotionale Entwicklung</vt:lpstr>
      <vt:lpstr>Volitional-motivationale Entwicklung</vt:lpstr>
      <vt:lpstr>Volitional-motivationale Entwicklung</vt:lpstr>
      <vt:lpstr>Vorfreude auf die Schule!</vt:lpstr>
      <vt:lpstr>PowerPoint-Präsentation</vt:lpstr>
      <vt:lpstr>Vorfreude auf die Schule?</vt:lpstr>
      <vt:lpstr>Elterninformationen 2022</vt:lpstr>
      <vt:lpstr>4. Schulbetrieb Halbtag / Ganztag</vt:lpstr>
      <vt:lpstr>                                            </vt:lpstr>
      <vt:lpstr>Pflicht-Schulzeiten für Halbtags-Kinder</vt:lpstr>
      <vt:lpstr>Pflicht-Schulzeiten für Ganztages-Kinder</vt:lpstr>
      <vt:lpstr>4. Schulbetrieb Halbtag / Ganztag</vt:lpstr>
      <vt:lpstr>4. Schulbetrieb Halbtag / Ganztag</vt:lpstr>
      <vt:lpstr>AG-Angebote im Ganztag</vt:lpstr>
      <vt:lpstr>AG-Angebote im Ganztag</vt:lpstr>
      <vt:lpstr>Elterninformationen 2022</vt:lpstr>
      <vt:lpstr>5. Montessori - Profil</vt:lpstr>
      <vt:lpstr>5. Montessori - Profil</vt:lpstr>
      <vt:lpstr>Elterninformationen 2022</vt:lpstr>
      <vt:lpstr>6. Anfangsunterricht</vt:lpstr>
      <vt:lpstr>6. Anfangsunterricht</vt:lpstr>
      <vt:lpstr> 6. Anfangsunterricht - Klassenbildung </vt:lpstr>
      <vt:lpstr>Elterninformationen 2022</vt:lpstr>
      <vt:lpstr>7. Termine im Überblick   </vt:lpstr>
      <vt:lpstr>7. Termine im Überblick   </vt:lpstr>
      <vt:lpstr>   Fragen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Burger</dc:creator>
  <cp:lastModifiedBy>Sieglinde Koch</cp:lastModifiedBy>
  <cp:revision>192</cp:revision>
  <cp:lastPrinted>2022-02-01T11:03:06Z</cp:lastPrinted>
  <dcterms:created xsi:type="dcterms:W3CDTF">2017-01-22T17:46:46Z</dcterms:created>
  <dcterms:modified xsi:type="dcterms:W3CDTF">2023-01-16T14:29:22Z</dcterms:modified>
</cp:coreProperties>
</file>